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84" r:id="rId17"/>
    <p:sldId id="271" r:id="rId18"/>
    <p:sldId id="286" r:id="rId19"/>
    <p:sldId id="289" r:id="rId20"/>
    <p:sldId id="275" r:id="rId21"/>
    <p:sldId id="780" r:id="rId22"/>
    <p:sldId id="769" r:id="rId23"/>
    <p:sldId id="771" r:id="rId24"/>
    <p:sldId id="773" r:id="rId25"/>
    <p:sldId id="774" r:id="rId26"/>
    <p:sldId id="775" r:id="rId27"/>
    <p:sldId id="776" r:id="rId28"/>
    <p:sldId id="778" r:id="rId29"/>
    <p:sldId id="781" r:id="rId30"/>
    <p:sldId id="278" r:id="rId31"/>
    <p:sldId id="287" r:id="rId32"/>
    <p:sldId id="280" r:id="rId33"/>
    <p:sldId id="283" r:id="rId34"/>
    <p:sldId id="282" r:id="rId35"/>
  </p:sldIdLst>
  <p:sldSz cx="18288000" cy="10287000"/>
  <p:notesSz cx="6858000" cy="9144000"/>
  <p:embeddedFontLst>
    <p:embeddedFont>
      <p:font typeface="BC Sans" pitchFamily="2" charset="0"/>
      <p:regular r:id="rId37"/>
      <p:bold r:id="rId38"/>
      <p:italic r:id="rId39"/>
      <p:boldItalic r:id="rId40"/>
    </p:embeddedFont>
    <p:embeddedFont>
      <p:font typeface="BC Sans 1" pitchFamily="2" charset="0"/>
      <p:regular r:id="rId41"/>
    </p:embeddedFont>
    <p:embeddedFont>
      <p:font typeface="BC Sans 2" pitchFamily="2" charset="0"/>
      <p:regular r:id="rId42"/>
      <p:bold r:id="rId43"/>
    </p:embeddedFont>
    <p:embeddedFont>
      <p:font typeface="Calibri" panose="020F0502020204030204" pitchFamily="34" charset="0"/>
      <p:regular r:id="rId44"/>
      <p:bold r:id="rId45"/>
      <p:italic r:id="rId46"/>
      <p:boldItalic r:id="rId47"/>
    </p:embeddedFont>
    <p:embeddedFont>
      <p:font typeface="Open Sans" panose="020B0606030504020204" pitchFamily="34" charset="0"/>
      <p:regular r:id="rId48"/>
      <p:bold r:id="rId49"/>
      <p:italic r:id="rId50"/>
      <p:boldItalic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470943E-D094-6FDC-C290-BD0BA2B61474}" name="Sara Couper" initials="SC" userId="S::sara@ideacamp.ca::d9d41d76-4d79-405e-bdb4-2bfec3648197" providerId="AD"/>
  <p188:author id="{B07C9F43-D188-7416-05B0-9143E7BF1185}" name="Zoe McKenna" initials="ZM" userId="S::zoe@ideacamp.ca::17993ec8-d054-458a-adbd-b5693361674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EDB"/>
    <a:srgbClr val="0497D5"/>
    <a:srgbClr val="5B92E5"/>
    <a:srgbClr val="4389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C6741B-92FE-4FF9-B2C9-D94308B9AADA}" v="1874" dt="2023-06-23T15:41:19.369"/>
    <p1510:client id="{C8C011A2-91FE-FC14-26F1-BC8935898081}" v="6" dt="2023-06-26T19:51:54.0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01" autoAdjust="0"/>
    <p:restoredTop sz="96012" autoAdjust="0"/>
  </p:normalViewPr>
  <p:slideViewPr>
    <p:cSldViewPr snapToGrid="0">
      <p:cViewPr varScale="1">
        <p:scale>
          <a:sx n="75" d="100"/>
          <a:sy n="75" d="100"/>
        </p:scale>
        <p:origin x="536" y="16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microsoft.com/office/2018/10/relationships/authors" Targe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7DE01D-E8F4-4822-B247-6AF0E68FA33E}" type="datetimeFigureOut">
              <a:rPr lang="en-CA" smtClean="0"/>
              <a:t>2023-07-06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CC3E5D-5C06-460E-BFC3-6E5F5B173D03}" type="slidenum">
              <a:rPr lang="en-CA" smtClean="0"/>
              <a:t>‹#›</a:t>
            </a:fld>
            <a:endParaRPr lang="en-CA"/>
          </a:p>
        </p:txBody>
      </p:sp>
    </p:spTree>
    <p:extLst>
      <p:ext uri="{BB962C8B-B14F-4D97-AF65-F5344CB8AC3E}">
        <p14:creationId xmlns:p14="http://schemas.microsoft.com/office/powerpoint/2010/main" val="1384330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unece.org/trade/traceability-sustainable-garment-and-footwear"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standardsmap.org/en/identify"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4C4845"/>
                </a:solidFill>
                <a:effectLst/>
                <a:latin typeface="Open Sans" panose="020B0606030504020204" pitchFamily="34" charset="0"/>
              </a:rPr>
              <a:t>The United Nations Centre for Trade Facilitation and Electronic Business (UN/CEFACT) is a subsidiary, intergovernmental body of the United Nations Economic Commission for Europe (UNECE) which serves as a focal point within the United Nations Economic and Social Council for </a:t>
            </a:r>
            <a:r>
              <a:rPr lang="en-US" b="1" i="0">
                <a:solidFill>
                  <a:srgbClr val="4C4845"/>
                </a:solidFill>
                <a:effectLst/>
                <a:latin typeface="Open Sans" panose="020B0606030504020204" pitchFamily="34" charset="0"/>
              </a:rPr>
              <a:t>trade facilitation recommendations and electronic business standards. It has global membership and its members are experts from intergovernmental organizations, individual countries' authorities and also from the business community.</a:t>
            </a:r>
            <a:endParaRPr lang="en-US" b="1"/>
          </a:p>
          <a:p>
            <a:endParaRPr lang="en-US"/>
          </a:p>
          <a:p>
            <a:r>
              <a:rPr lang="en-US"/>
              <a:t>UN/CEFACT role &amp; capabilities to deliver digital standards for sustainable supply chains</a:t>
            </a:r>
            <a:endParaRPr lang="en-AU"/>
          </a:p>
          <a:p>
            <a:endParaRPr lang="en-CA"/>
          </a:p>
        </p:txBody>
      </p:sp>
      <p:sp>
        <p:nvSpPr>
          <p:cNvPr id="4" name="Slide Number Placeholder 3"/>
          <p:cNvSpPr>
            <a:spLocks noGrp="1"/>
          </p:cNvSpPr>
          <p:nvPr>
            <p:ph type="sldNum" sz="quarter" idx="5"/>
          </p:nvPr>
        </p:nvSpPr>
        <p:spPr/>
        <p:txBody>
          <a:bodyPr/>
          <a:lstStyle/>
          <a:p>
            <a:fld id="{8CCC3E5D-5C06-460E-BFC3-6E5F5B173D03}" type="slidenum">
              <a:rPr lang="en-CA" smtClean="0"/>
              <a:t>1</a:t>
            </a:fld>
            <a:endParaRPr lang="en-CA"/>
          </a:p>
        </p:txBody>
      </p:sp>
    </p:spTree>
    <p:extLst>
      <p:ext uri="{BB962C8B-B14F-4D97-AF65-F5344CB8AC3E}">
        <p14:creationId xmlns:p14="http://schemas.microsoft.com/office/powerpoint/2010/main" val="3527701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a:t>There is already a significant difference between consumer expectation and market behaviour.  There are two plausible pathways out of this:</a:t>
            </a:r>
          </a:p>
          <a:p>
            <a:pPr marL="171450" indent="-171450">
              <a:buFont typeface="Arial" panose="020B0604020202020204" pitchFamily="34" charset="0"/>
              <a:buChar char="•"/>
            </a:pPr>
            <a:r>
              <a:rPr lang="en-CA"/>
              <a:t>A Race to the Top – Greenwashing is rare and has nowhere to hide. </a:t>
            </a:r>
          </a:p>
          <a:p>
            <a:pPr marL="171450" indent="-171450">
              <a:buFont typeface="Arial" panose="020B0604020202020204" pitchFamily="34" charset="0"/>
              <a:buChar char="•"/>
            </a:pPr>
            <a:r>
              <a:rPr lang="en-CA"/>
              <a:t>A Race to the Bottom – Greenwashing is ubiquitous and undetectable. </a:t>
            </a:r>
          </a:p>
          <a:p>
            <a:pPr marL="171450" indent="-171450">
              <a:buFont typeface="Arial" panose="020B0604020202020204" pitchFamily="34" charset="0"/>
              <a:buChar char="•"/>
            </a:pPr>
            <a:endParaRPr lang="en-CA"/>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AU" sz="1200" b="1"/>
              <a:t>We should be motivated to make it hard to fake claims!  That is the focus of this presentation.</a:t>
            </a:r>
          </a:p>
          <a:p>
            <a:pPr marL="171450" indent="-171450">
              <a:buFont typeface="Arial" panose="020B0604020202020204" pitchFamily="34" charset="0"/>
              <a:buChar char="•"/>
            </a:pPr>
            <a:endParaRPr lang="en-CA"/>
          </a:p>
        </p:txBody>
      </p:sp>
      <p:sp>
        <p:nvSpPr>
          <p:cNvPr id="4" name="Slide Number Placeholder 3"/>
          <p:cNvSpPr>
            <a:spLocks noGrp="1"/>
          </p:cNvSpPr>
          <p:nvPr>
            <p:ph type="sldNum" sz="quarter" idx="5"/>
          </p:nvPr>
        </p:nvSpPr>
        <p:spPr/>
        <p:txBody>
          <a:bodyPr/>
          <a:lstStyle/>
          <a:p>
            <a:fld id="{8CCC3E5D-5C06-460E-BFC3-6E5F5B173D03}" type="slidenum">
              <a:rPr lang="en-CA" smtClean="0"/>
              <a:t>15</a:t>
            </a:fld>
            <a:endParaRPr lang="en-CA"/>
          </a:p>
        </p:txBody>
      </p:sp>
    </p:spTree>
    <p:extLst>
      <p:ext uri="{BB962C8B-B14F-4D97-AF65-F5344CB8AC3E}">
        <p14:creationId xmlns:p14="http://schemas.microsoft.com/office/powerpoint/2010/main" val="2239259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a:solidFill>
                  <a:srgbClr val="FFFFFF"/>
                </a:solidFill>
                <a:latin typeface="BC Sans 1"/>
              </a:rPr>
              <a:t>Highlights</a:t>
            </a:r>
            <a:r>
              <a:rPr lang="en-US" sz="1200">
                <a:solidFill>
                  <a:srgbClr val="FFFFFF"/>
                </a:solidFill>
                <a:latin typeface="BC Sans 1"/>
              </a:rPr>
              <a: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rgbClr val="FFFFFF"/>
                </a:solidFill>
                <a:latin typeface="BC Sans 1"/>
              </a:rPr>
              <a:t>70+ Partners in the value chains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rgbClr val="FFFFFF"/>
                </a:solidFill>
                <a:latin typeface="BC Sans 1"/>
              </a:rPr>
              <a:t>21 countries from developed to emerging economies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rgbClr val="FFFFFF"/>
                </a:solidFill>
                <a:latin typeface="BC Sans 1"/>
              </a:rPr>
              <a:t>Blockchain potential: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rgbClr val="FFFFFF"/>
                </a:solidFill>
                <a:latin typeface="BC Sans 1"/>
              </a:rPr>
              <a:t>Increase trust for sustainability claims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rgbClr val="FFFFFF"/>
                </a:solidFill>
                <a:latin typeface="BC Sans 1"/>
              </a:rPr>
              <a:t>Enhance B2B and B2C communication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rgbClr val="FFFFFF"/>
                </a:solidFill>
                <a:latin typeface="BC Sans 1"/>
              </a:rPr>
              <a:t>Improve access to reliable information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rgbClr val="FFFFFF"/>
                </a:solidFill>
                <a:latin typeface="BC Sans 1"/>
              </a:rPr>
              <a:t>Develop transparency and traceability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solidFill>
                <a:srgbClr val="FFFFFF"/>
              </a:solidFill>
              <a:latin typeface="BC Sans 1"/>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rgbClr val="FFFFFF"/>
                </a:solidFill>
                <a:latin typeface="BC Sans 1"/>
              </a:rPr>
              <a:t>Key Findings and Recommendations: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a:solidFill>
                  <a:srgbClr val="FFFFFF"/>
                </a:solidFill>
                <a:latin typeface="BC Sans 1"/>
              </a:rPr>
              <a:t>Policy Makers </a:t>
            </a:r>
          </a:p>
          <a:p>
            <a:pPr marL="1200150" lvl="2" indent="-285750" algn="l">
              <a:lnSpc>
                <a:spcPct val="150000"/>
              </a:lnSpc>
              <a:spcAft>
                <a:spcPts val="300"/>
              </a:spcAft>
              <a:buFont typeface="Arial" panose="020B0604020202020204" pitchFamily="34" charset="0"/>
              <a:buChar char="•"/>
            </a:pPr>
            <a:r>
              <a:rPr lang="en-US" sz="1200" b="1">
                <a:solidFill>
                  <a:schemeClr val="tx1"/>
                </a:solidFill>
                <a:latin typeface="BC Sans" pitchFamily="2" charset="0"/>
                <a:ea typeface="BC Sans" pitchFamily="2" charset="0"/>
              </a:rPr>
              <a:t>Regulations</a:t>
            </a:r>
            <a:r>
              <a:rPr lang="en-US" sz="1200" b="0">
                <a:solidFill>
                  <a:schemeClr val="tx1"/>
                </a:solidFill>
                <a:latin typeface="BC Sans" pitchFamily="2" charset="0"/>
                <a:ea typeface="BC Sans" pitchFamily="2" charset="0"/>
              </a:rPr>
              <a:t> and Standards</a:t>
            </a:r>
          </a:p>
          <a:p>
            <a:pPr marL="1200150" lvl="2" indent="-285750" algn="l">
              <a:lnSpc>
                <a:spcPct val="150000"/>
              </a:lnSpc>
              <a:spcAft>
                <a:spcPts val="300"/>
              </a:spcAft>
              <a:buFont typeface="Arial" panose="020B0604020202020204" pitchFamily="34" charset="0"/>
              <a:buChar char="•"/>
            </a:pPr>
            <a:r>
              <a:rPr lang="en-US" sz="1200" b="0">
                <a:solidFill>
                  <a:schemeClr val="tx1"/>
                </a:solidFill>
                <a:latin typeface="BC Sans" pitchFamily="2" charset="0"/>
                <a:ea typeface="BC Sans" pitchFamily="2" charset="0"/>
              </a:rPr>
              <a:t>Inclusive global </a:t>
            </a:r>
            <a:r>
              <a:rPr lang="en-US" sz="1200" b="1">
                <a:solidFill>
                  <a:schemeClr val="tx1"/>
                </a:solidFill>
                <a:latin typeface="BC Sans" pitchFamily="2" charset="0"/>
                <a:ea typeface="BC Sans" pitchFamily="2" charset="0"/>
              </a:rPr>
              <a:t>Ecosystem</a:t>
            </a:r>
          </a:p>
          <a:p>
            <a:pPr marL="1200150" lvl="2" indent="-285750" algn="l">
              <a:lnSpc>
                <a:spcPct val="150000"/>
              </a:lnSpc>
              <a:spcAft>
                <a:spcPts val="300"/>
              </a:spcAft>
              <a:buFont typeface="Arial" panose="020B0604020202020204" pitchFamily="34" charset="0"/>
              <a:buChar char="•"/>
            </a:pPr>
            <a:r>
              <a:rPr lang="en-US" sz="1200" b="1">
                <a:solidFill>
                  <a:schemeClr val="tx1"/>
                </a:solidFill>
                <a:latin typeface="BC Sans" pitchFamily="2" charset="0"/>
                <a:ea typeface="BC Sans" pitchFamily="2" charset="0"/>
              </a:rPr>
              <a:t>Capacity-building/tech-transfer</a:t>
            </a:r>
          </a:p>
          <a:p>
            <a:pPr marL="742950" lvl="1" indent="-285750" algn="l">
              <a:lnSpc>
                <a:spcPct val="150000"/>
              </a:lnSpc>
              <a:spcAft>
                <a:spcPts val="300"/>
              </a:spcAft>
              <a:buFont typeface="Arial" panose="020B0604020202020204" pitchFamily="34" charset="0"/>
              <a:buChar char="•"/>
            </a:pPr>
            <a:r>
              <a:rPr lang="en-US" sz="1200" b="1">
                <a:solidFill>
                  <a:schemeClr val="tx1"/>
                </a:solidFill>
                <a:latin typeface="BC Sans" pitchFamily="2" charset="0"/>
                <a:ea typeface="BC Sans" pitchFamily="2" charset="0"/>
              </a:rPr>
              <a:t>Industry Actors </a:t>
            </a:r>
          </a:p>
          <a:p>
            <a:pPr marL="1200150" lvl="2" indent="-285750" algn="l">
              <a:lnSpc>
                <a:spcPct val="150000"/>
              </a:lnSpc>
              <a:spcAft>
                <a:spcPts val="300"/>
              </a:spcAft>
              <a:buFont typeface="Arial" panose="020B0604020202020204" pitchFamily="34" charset="0"/>
              <a:buChar char="•"/>
            </a:pPr>
            <a:r>
              <a:rPr lang="en-US" sz="1200">
                <a:solidFill>
                  <a:schemeClr val="tx1"/>
                </a:solidFill>
                <a:latin typeface="BC Sans" pitchFamily="2" charset="0"/>
                <a:ea typeface="BC Sans" pitchFamily="2" charset="0"/>
              </a:rPr>
              <a:t>Commitment </a:t>
            </a:r>
            <a:r>
              <a:rPr lang="en-US" sz="1200" b="0">
                <a:solidFill>
                  <a:schemeClr val="tx1"/>
                </a:solidFill>
                <a:latin typeface="BC Sans" pitchFamily="2" charset="0"/>
                <a:ea typeface="BC Sans" pitchFamily="2" charset="0"/>
              </a:rPr>
              <a:t>on sustainability</a:t>
            </a:r>
          </a:p>
          <a:p>
            <a:pPr marL="1200150" lvl="2" indent="-285750" algn="l">
              <a:lnSpc>
                <a:spcPct val="150000"/>
              </a:lnSpc>
              <a:spcAft>
                <a:spcPts val="300"/>
              </a:spcAft>
              <a:buFont typeface="Arial" panose="020B0604020202020204" pitchFamily="34" charset="0"/>
              <a:buChar char="•"/>
            </a:pPr>
            <a:r>
              <a:rPr lang="en-US" sz="1200" b="0">
                <a:solidFill>
                  <a:schemeClr val="tx1"/>
                </a:solidFill>
                <a:latin typeface="BC Sans" pitchFamily="2" charset="0"/>
                <a:ea typeface="BC Sans" pitchFamily="2" charset="0"/>
              </a:rPr>
              <a:t>Supply chain </a:t>
            </a:r>
            <a:r>
              <a:rPr lang="en-US" sz="1200" b="1">
                <a:solidFill>
                  <a:schemeClr val="tx1"/>
                </a:solidFill>
                <a:latin typeface="BC Sans" pitchFamily="2" charset="0"/>
                <a:ea typeface="BC Sans" pitchFamily="2" charset="0"/>
              </a:rPr>
              <a:t>collaboration</a:t>
            </a:r>
          </a:p>
          <a:p>
            <a:pPr marL="1200150" lvl="2" indent="-285750" algn="l">
              <a:lnSpc>
                <a:spcPct val="150000"/>
              </a:lnSpc>
              <a:spcAft>
                <a:spcPts val="300"/>
              </a:spcAft>
              <a:buFont typeface="Arial" panose="020B0604020202020204" pitchFamily="34" charset="0"/>
              <a:buChar char="•"/>
            </a:pPr>
            <a:r>
              <a:rPr lang="en-US" sz="1200" b="1">
                <a:solidFill>
                  <a:schemeClr val="tx1"/>
                </a:solidFill>
                <a:latin typeface="BC Sans" pitchFamily="2" charset="0"/>
                <a:ea typeface="BC Sans" pitchFamily="2" charset="0"/>
              </a:rPr>
              <a:t>Investments</a:t>
            </a:r>
            <a:r>
              <a:rPr lang="en-US" sz="1200">
                <a:solidFill>
                  <a:schemeClr val="tx1"/>
                </a:solidFill>
                <a:latin typeface="BC Sans" pitchFamily="2" charset="0"/>
                <a:ea typeface="BC Sans" pitchFamily="2" charset="0"/>
              </a:rPr>
              <a:t> </a:t>
            </a:r>
            <a:r>
              <a:rPr lang="en-US" sz="1200" b="0">
                <a:solidFill>
                  <a:schemeClr val="tx1"/>
                </a:solidFill>
                <a:latin typeface="BC Sans" pitchFamily="2" charset="0"/>
                <a:ea typeface="BC Sans" pitchFamily="2" charset="0"/>
              </a:rPr>
              <a:t>in technology</a:t>
            </a:r>
          </a:p>
          <a:p>
            <a:pPr marL="1200150" lvl="2" indent="-285750" algn="l">
              <a:lnSpc>
                <a:spcPct val="150000"/>
              </a:lnSpc>
              <a:spcAft>
                <a:spcPts val="300"/>
              </a:spcAft>
              <a:buFont typeface="Arial" panose="020B0604020202020204" pitchFamily="34" charset="0"/>
              <a:buChar char="•"/>
            </a:pPr>
            <a:r>
              <a:rPr lang="en-US" sz="1200" b="1">
                <a:solidFill>
                  <a:schemeClr val="tx1"/>
                </a:solidFill>
                <a:latin typeface="BC Sans" pitchFamily="2" charset="0"/>
                <a:ea typeface="BC Sans" pitchFamily="2" charset="0"/>
              </a:rPr>
              <a:t>Trade</a:t>
            </a:r>
            <a:r>
              <a:rPr lang="en-US" sz="1200">
                <a:solidFill>
                  <a:schemeClr val="tx1"/>
                </a:solidFill>
                <a:latin typeface="BC Sans" pitchFamily="2" charset="0"/>
                <a:ea typeface="BC Sans" pitchFamily="2" charset="0"/>
              </a:rPr>
              <a:t> </a:t>
            </a:r>
            <a:r>
              <a:rPr lang="en-US" sz="1200" b="0">
                <a:solidFill>
                  <a:schemeClr val="tx1"/>
                </a:solidFill>
                <a:latin typeface="BC Sans" pitchFamily="2" charset="0"/>
                <a:ea typeface="BC Sans" pitchFamily="2" charset="0"/>
              </a:rPr>
              <a:t>and </a:t>
            </a:r>
            <a:r>
              <a:rPr lang="en-US" sz="1200" b="1">
                <a:solidFill>
                  <a:schemeClr val="tx1"/>
                </a:solidFill>
                <a:latin typeface="BC Sans" pitchFamily="2" charset="0"/>
                <a:ea typeface="BC Sans" pitchFamily="2" charset="0"/>
              </a:rPr>
              <a:t>digitalization</a:t>
            </a:r>
          </a:p>
          <a:p>
            <a:pPr marL="1200150" lvl="2" indent="-285750" algn="l">
              <a:lnSpc>
                <a:spcPct val="150000"/>
              </a:lnSpc>
              <a:spcAft>
                <a:spcPts val="300"/>
              </a:spcAft>
              <a:buFont typeface="Arial" panose="020B0604020202020204" pitchFamily="34" charset="0"/>
              <a:buChar char="•"/>
            </a:pPr>
            <a:r>
              <a:rPr lang="en-US" sz="1200" b="1">
                <a:solidFill>
                  <a:schemeClr val="tx1"/>
                </a:solidFill>
                <a:latin typeface="BC Sans" pitchFamily="2" charset="0"/>
                <a:ea typeface="BC Sans" pitchFamily="2" charset="0"/>
              </a:rPr>
              <a:t>Business</a:t>
            </a:r>
            <a:r>
              <a:rPr lang="en-US" sz="1200">
                <a:solidFill>
                  <a:schemeClr val="tx1"/>
                </a:solidFill>
                <a:latin typeface="BC Sans" pitchFamily="2" charset="0"/>
                <a:ea typeface="BC Sans" pitchFamily="2" charset="0"/>
              </a:rPr>
              <a:t> </a:t>
            </a:r>
            <a:r>
              <a:rPr lang="en-US" sz="1200" b="1">
                <a:solidFill>
                  <a:schemeClr val="tx1"/>
                </a:solidFill>
                <a:latin typeface="BC Sans" pitchFamily="2" charset="0"/>
                <a:ea typeface="BC Sans" pitchFamily="2" charset="0"/>
              </a:rPr>
              <a:t>opportunities</a:t>
            </a:r>
          </a:p>
          <a:p>
            <a:pPr marL="742950" lvl="1" indent="-285750" algn="l">
              <a:lnSpc>
                <a:spcPct val="150000"/>
              </a:lnSpc>
              <a:spcAft>
                <a:spcPts val="300"/>
              </a:spcAft>
              <a:buFont typeface="Arial" panose="020B0604020202020204" pitchFamily="34" charset="0"/>
              <a:buChar char="•"/>
            </a:pPr>
            <a:r>
              <a:rPr lang="en-US" sz="1200" b="1">
                <a:solidFill>
                  <a:schemeClr val="tx1"/>
                </a:solidFill>
                <a:latin typeface="BC Sans" pitchFamily="2" charset="0"/>
                <a:ea typeface="BC Sans" pitchFamily="2" charset="0"/>
              </a:rPr>
              <a:t>CSOs &amp; Standards Bodies </a:t>
            </a:r>
          </a:p>
          <a:p>
            <a:pPr marL="1200150" lvl="2" indent="-285750" algn="l">
              <a:lnSpc>
                <a:spcPct val="150000"/>
              </a:lnSpc>
              <a:spcAft>
                <a:spcPts val="300"/>
              </a:spcAft>
              <a:buFont typeface="Arial" panose="020B0604020202020204" pitchFamily="34" charset="0"/>
              <a:buChar char="•"/>
            </a:pPr>
            <a:r>
              <a:rPr lang="en-US" sz="1200" b="0">
                <a:solidFill>
                  <a:schemeClr val="tx1"/>
                </a:solidFill>
                <a:latin typeface="BC Sans" pitchFamily="2" charset="0"/>
                <a:ea typeface="BC Sans" pitchFamily="2" charset="0"/>
              </a:rPr>
              <a:t>Ecosystem</a:t>
            </a:r>
            <a:r>
              <a:rPr lang="en-US" sz="1200">
                <a:solidFill>
                  <a:schemeClr val="tx1"/>
                </a:solidFill>
                <a:latin typeface="BC Sans" pitchFamily="2" charset="0"/>
                <a:ea typeface="BC Sans" pitchFamily="2" charset="0"/>
              </a:rPr>
              <a:t> </a:t>
            </a:r>
            <a:r>
              <a:rPr lang="en-US" sz="1200" b="1">
                <a:solidFill>
                  <a:schemeClr val="tx1"/>
                </a:solidFill>
                <a:latin typeface="BC Sans" pitchFamily="2" charset="0"/>
                <a:ea typeface="BC Sans" pitchFamily="2" charset="0"/>
              </a:rPr>
              <a:t>integration</a:t>
            </a:r>
          </a:p>
          <a:p>
            <a:pPr marL="1200150" lvl="2" indent="-285750" algn="l">
              <a:lnSpc>
                <a:spcPct val="150000"/>
              </a:lnSpc>
              <a:spcAft>
                <a:spcPts val="300"/>
              </a:spcAft>
              <a:buFont typeface="Arial" panose="020B0604020202020204" pitchFamily="34" charset="0"/>
              <a:buChar char="•"/>
            </a:pPr>
            <a:r>
              <a:rPr lang="en-US" sz="1200" b="1">
                <a:solidFill>
                  <a:schemeClr val="tx1"/>
                </a:solidFill>
                <a:latin typeface="BC Sans" pitchFamily="2" charset="0"/>
                <a:ea typeface="BC Sans" pitchFamily="2" charset="0"/>
              </a:rPr>
              <a:t>Verification</a:t>
            </a:r>
            <a:r>
              <a:rPr lang="en-US" sz="1200">
                <a:solidFill>
                  <a:schemeClr val="tx1"/>
                </a:solidFill>
                <a:latin typeface="BC Sans" pitchFamily="2" charset="0"/>
                <a:ea typeface="BC Sans" pitchFamily="2" charset="0"/>
              </a:rPr>
              <a:t> </a:t>
            </a:r>
            <a:r>
              <a:rPr lang="en-US" sz="1200" b="0">
                <a:solidFill>
                  <a:schemeClr val="tx1"/>
                </a:solidFill>
                <a:latin typeface="BC Sans" pitchFamily="2" charset="0"/>
                <a:ea typeface="BC Sans" pitchFamily="2" charset="0"/>
              </a:rPr>
              <a:t>and monitoring </a:t>
            </a:r>
          </a:p>
          <a:p>
            <a:pPr marL="1200150" lvl="2" indent="-285750" algn="l">
              <a:lnSpc>
                <a:spcPct val="150000"/>
              </a:lnSpc>
              <a:spcAft>
                <a:spcPts val="300"/>
              </a:spcAft>
              <a:buFont typeface="Arial" panose="020B0604020202020204" pitchFamily="34" charset="0"/>
              <a:buChar char="•"/>
            </a:pPr>
            <a:r>
              <a:rPr lang="en-US" sz="1200" b="1">
                <a:solidFill>
                  <a:schemeClr val="tx1"/>
                </a:solidFill>
                <a:latin typeface="BC Sans" pitchFamily="2" charset="0"/>
                <a:ea typeface="BC Sans" pitchFamily="2" charset="0"/>
              </a:rPr>
              <a:t>Digital</a:t>
            </a:r>
            <a:r>
              <a:rPr lang="en-US" sz="1200">
                <a:solidFill>
                  <a:schemeClr val="tx1"/>
                </a:solidFill>
                <a:latin typeface="BC Sans" pitchFamily="2" charset="0"/>
                <a:ea typeface="BC Sans" pitchFamily="2" charset="0"/>
              </a:rPr>
              <a:t> </a:t>
            </a:r>
            <a:r>
              <a:rPr lang="en-US" sz="1200" b="0">
                <a:solidFill>
                  <a:schemeClr val="tx1"/>
                </a:solidFill>
                <a:latin typeface="BC Sans" pitchFamily="2" charset="0"/>
                <a:ea typeface="BC Sans" pitchFamily="2" charset="0"/>
              </a:rPr>
              <a:t>validation mechanisms</a:t>
            </a:r>
          </a:p>
          <a:p>
            <a:pPr marL="1200150" lvl="2" indent="-285750" algn="l">
              <a:lnSpc>
                <a:spcPct val="150000"/>
              </a:lnSpc>
              <a:spcAft>
                <a:spcPts val="300"/>
              </a:spcAft>
              <a:buFont typeface="Arial" panose="020B0604020202020204" pitchFamily="34" charset="0"/>
              <a:buChar char="•"/>
            </a:pPr>
            <a:r>
              <a:rPr lang="en-US" sz="1200" b="1">
                <a:solidFill>
                  <a:schemeClr val="tx1"/>
                </a:solidFill>
                <a:latin typeface="BC Sans" pitchFamily="2" charset="0"/>
                <a:ea typeface="BC Sans" pitchFamily="2" charset="0"/>
              </a:rPr>
              <a:t>Visibility</a:t>
            </a:r>
            <a:r>
              <a:rPr lang="en-US" sz="1200">
                <a:solidFill>
                  <a:schemeClr val="tx1"/>
                </a:solidFill>
                <a:latin typeface="BC Sans" pitchFamily="2" charset="0"/>
                <a:ea typeface="BC Sans" pitchFamily="2" charset="0"/>
              </a:rPr>
              <a:t> </a:t>
            </a:r>
            <a:r>
              <a:rPr lang="en-US" sz="1200" b="0">
                <a:solidFill>
                  <a:schemeClr val="tx1"/>
                </a:solidFill>
                <a:latin typeface="BC Sans" pitchFamily="2" charset="0"/>
                <a:ea typeface="BC Sans" pitchFamily="2" charset="0"/>
              </a:rPr>
              <a:t>of supply chain actors</a:t>
            </a:r>
            <a:endParaRPr lang="en-US" sz="1100" b="0">
              <a:solidFill>
                <a:schemeClr val="tx1"/>
              </a:solidFill>
              <a:latin typeface="BC Sans" pitchFamily="2" charset="0"/>
              <a:ea typeface="BC Sans" pitchFamily="2" charset="0"/>
            </a:endParaRPr>
          </a:p>
          <a:p>
            <a:pPr marL="742950" lvl="1" indent="-285750" algn="l">
              <a:lnSpc>
                <a:spcPct val="150000"/>
              </a:lnSpc>
              <a:spcAft>
                <a:spcPts val="300"/>
              </a:spcAft>
              <a:buFont typeface="Arial" panose="020B0604020202020204" pitchFamily="34" charset="0"/>
              <a:buChar char="•"/>
            </a:pPr>
            <a:r>
              <a:rPr lang="en-US" sz="1200" b="1">
                <a:solidFill>
                  <a:schemeClr val="tx1"/>
                </a:solidFill>
                <a:latin typeface="BC Sans" pitchFamily="2" charset="0"/>
                <a:ea typeface="BC Sans" pitchFamily="2" charset="0"/>
              </a:rPr>
              <a:t>Technology Providers </a:t>
            </a:r>
          </a:p>
          <a:p>
            <a:pPr marL="1200150" lvl="2" indent="-285750" algn="l">
              <a:lnSpc>
                <a:spcPct val="150000"/>
              </a:lnSpc>
              <a:spcAft>
                <a:spcPts val="300"/>
              </a:spcAft>
              <a:buFont typeface="Arial" panose="020B0604020202020204" pitchFamily="34" charset="0"/>
              <a:buChar char="•"/>
            </a:pPr>
            <a:r>
              <a:rPr lang="en-US" sz="1200" b="1">
                <a:solidFill>
                  <a:schemeClr val="tx1"/>
                </a:solidFill>
                <a:latin typeface="BC Sans" pitchFamily="2" charset="0"/>
                <a:ea typeface="BC Sans" pitchFamily="2" charset="0"/>
              </a:rPr>
              <a:t>Scalability</a:t>
            </a:r>
            <a:r>
              <a:rPr lang="en-US" sz="1200" b="0">
                <a:solidFill>
                  <a:schemeClr val="tx1"/>
                </a:solidFill>
                <a:latin typeface="BC Sans" pitchFamily="2" charset="0"/>
                <a:ea typeface="BC Sans" pitchFamily="2" charset="0"/>
              </a:rPr>
              <a:t> to large scale in the industry</a:t>
            </a:r>
          </a:p>
          <a:p>
            <a:pPr marL="1200150" lvl="2" indent="-285750" algn="l">
              <a:lnSpc>
                <a:spcPct val="150000"/>
              </a:lnSpc>
              <a:spcAft>
                <a:spcPts val="300"/>
              </a:spcAft>
              <a:buFont typeface="Arial" panose="020B0604020202020204" pitchFamily="34" charset="0"/>
              <a:buChar char="•"/>
            </a:pPr>
            <a:r>
              <a:rPr lang="en-US" sz="1200" b="1">
                <a:solidFill>
                  <a:schemeClr val="tx1"/>
                </a:solidFill>
                <a:latin typeface="BC Sans" pitchFamily="2" charset="0"/>
                <a:ea typeface="BC Sans" pitchFamily="2" charset="0"/>
              </a:rPr>
              <a:t>Interoperability</a:t>
            </a:r>
            <a:r>
              <a:rPr lang="en-US" sz="1200" b="0">
                <a:solidFill>
                  <a:schemeClr val="tx1"/>
                </a:solidFill>
                <a:latin typeface="BC Sans" pitchFamily="2" charset="0"/>
                <a:ea typeface="BC Sans" pitchFamily="2" charset="0"/>
              </a:rPr>
              <a:t> of IT systems and evolving technologies (blockchain/ AI/ IoT/ etc.) </a:t>
            </a:r>
          </a:p>
          <a:p>
            <a:pPr marL="742950" lvl="1" indent="-285750" algn="l">
              <a:lnSpc>
                <a:spcPct val="150000"/>
              </a:lnSpc>
              <a:spcAft>
                <a:spcPts val="300"/>
              </a:spcAft>
              <a:buFont typeface="Arial" panose="020B0604020202020204" pitchFamily="34" charset="0"/>
              <a:buChar char="•"/>
            </a:pPr>
            <a:endParaRPr lang="en-US" sz="1200" b="1">
              <a:solidFill>
                <a:schemeClr val="tx1"/>
              </a:solidFill>
              <a:latin typeface="BC Sans" pitchFamily="2" charset="0"/>
              <a:ea typeface="BC Sans" pitchFamily="2" charset="0"/>
            </a:endParaRP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a:solidFill>
                <a:srgbClr val="FFFFFF"/>
              </a:solidFill>
              <a:latin typeface="BC Sans 1"/>
            </a:endParaRPr>
          </a:p>
          <a:p>
            <a:endParaRPr lang="en-CA"/>
          </a:p>
        </p:txBody>
      </p:sp>
      <p:sp>
        <p:nvSpPr>
          <p:cNvPr id="4" name="Slide Number Placeholder 3"/>
          <p:cNvSpPr>
            <a:spLocks noGrp="1"/>
          </p:cNvSpPr>
          <p:nvPr>
            <p:ph type="sldNum" sz="quarter" idx="5"/>
          </p:nvPr>
        </p:nvSpPr>
        <p:spPr/>
        <p:txBody>
          <a:bodyPr/>
          <a:lstStyle/>
          <a:p>
            <a:fld id="{8CCC3E5D-5C06-460E-BFC3-6E5F5B173D03}" type="slidenum">
              <a:rPr lang="en-CA" smtClean="0"/>
              <a:t>16</a:t>
            </a:fld>
            <a:endParaRPr lang="en-CA"/>
          </a:p>
        </p:txBody>
      </p:sp>
    </p:spTree>
    <p:extLst>
      <p:ext uri="{BB962C8B-B14F-4D97-AF65-F5344CB8AC3E}">
        <p14:creationId xmlns:p14="http://schemas.microsoft.com/office/powerpoint/2010/main" val="5728973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b="1">
                <a:solidFill>
                  <a:schemeClr val="accent1">
                    <a:lumMod val="50000"/>
                  </a:schemeClr>
                </a:solidFill>
              </a:rPr>
              <a:t>We just spent 2 years working on textile and leather traceability </a:t>
            </a:r>
          </a:p>
          <a:p>
            <a:endParaRPr lang="en-GB"/>
          </a:p>
          <a:p>
            <a:r>
              <a:rPr lang="en-GB"/>
              <a:t>At UNECE, starting in 2019 we have set-up a multi-stakeholder policy dialogue platform to engage with experts from the whole industry ecosystem.</a:t>
            </a:r>
          </a:p>
          <a:p>
            <a:endParaRPr lang="en-GB"/>
          </a:p>
          <a:p>
            <a:r>
              <a:rPr lang="en-GB"/>
              <a:t>Extensive consultation (here you have figures), made it clear that traceability and transparency need to be advanced through policies and norms, standards that define the business and data model, and innovation in new technologies like blockchain and markers.</a:t>
            </a:r>
          </a:p>
          <a:p>
            <a:endParaRPr lang="en-GB"/>
          </a:p>
          <a:p>
            <a:r>
              <a:rPr lang="en-GB"/>
              <a:t>During the first phase of the project we have produced these tools, as a result of an intergovernmental process, which are the UN policy recommendations and standards for traceability and transparency of sustainable value chains in the industry.</a:t>
            </a:r>
          </a:p>
          <a:p>
            <a:endParaRPr lang="en-GB"/>
          </a:p>
          <a:p>
            <a:r>
              <a:rPr lang="en-GB"/>
              <a:t>And are now starting training on the use of the standard and the blockchain system.</a:t>
            </a:r>
          </a:p>
          <a:p>
            <a:endParaRPr lang="en-GB"/>
          </a:p>
          <a:p>
            <a:pPr marL="171450" indent="-171450">
              <a:buFont typeface="Arial" panose="020B0604020202020204" pitchFamily="34" charset="0"/>
              <a:buChar char="•"/>
            </a:pPr>
            <a:r>
              <a:rPr lang="en-CA"/>
              <a:t>THE TOOLBOX:</a:t>
            </a:r>
          </a:p>
          <a:p>
            <a:pPr marL="628650" lvl="1" indent="-171450">
              <a:buFont typeface="Arial" panose="020B0604020202020204" pitchFamily="34" charset="0"/>
              <a:buChar char="•"/>
            </a:pPr>
            <a:r>
              <a:rPr lang="en-CA"/>
              <a:t>Policy Recommendation and Call to Action – Adopted in April 2021</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rgbClr val="FFFFFF"/>
                </a:solidFill>
                <a:latin typeface="BC Sans 1"/>
              </a:rPr>
              <a:t>Traceability &amp; Transparency Standards &amp; Guidelines – Adopted in April 2021</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rgbClr val="FFFFFF"/>
                </a:solidFill>
                <a:latin typeface="BC Sans 1"/>
              </a:rPr>
              <a:t>Blockchain Pilots &amp; Capacity Building – Ongoing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rgbClr val="FFFFFF"/>
                </a:solidFill>
                <a:latin typeface="BC Sans 1"/>
              </a:rPr>
              <a:t>Project website: </a:t>
            </a:r>
            <a:r>
              <a:rPr lang="en-GB" sz="1200" i="1">
                <a:solidFill>
                  <a:srgbClr val="0563C1"/>
                </a:solidFill>
                <a:hlinkClick r:id="rId3">
                  <a:extLst>
                    <a:ext uri="{A12FA001-AC4F-418D-AE19-62706E023703}">
                      <ahyp:hlinkClr xmlns:ahyp="http://schemas.microsoft.com/office/drawing/2018/hyperlinkcolor" val="tx"/>
                    </a:ext>
                  </a:extLst>
                </a:hlinkClick>
              </a:rPr>
              <a:t>https://unece.org/trade/traceability-sustainable-garment-and-footwear</a:t>
            </a:r>
            <a:r>
              <a:rPr lang="en-GB" sz="1200" i="1"/>
              <a:t> </a:t>
            </a:r>
          </a:p>
          <a:p>
            <a:endParaRPr lang="en-GB"/>
          </a:p>
          <a:p>
            <a:endParaRPr lang="en-CA"/>
          </a:p>
        </p:txBody>
      </p:sp>
      <p:sp>
        <p:nvSpPr>
          <p:cNvPr id="4" name="Slide Number Placeholder 3"/>
          <p:cNvSpPr>
            <a:spLocks noGrp="1"/>
          </p:cNvSpPr>
          <p:nvPr>
            <p:ph type="sldNum" sz="quarter" idx="5"/>
          </p:nvPr>
        </p:nvSpPr>
        <p:spPr/>
        <p:txBody>
          <a:bodyPr/>
          <a:lstStyle/>
          <a:p>
            <a:fld id="{8CCC3E5D-5C06-460E-BFC3-6E5F5B173D03}" type="slidenum">
              <a:rPr lang="en-CA" smtClean="0"/>
              <a:t>17</a:t>
            </a:fld>
            <a:endParaRPr lang="en-CA"/>
          </a:p>
        </p:txBody>
      </p:sp>
    </p:spTree>
    <p:extLst>
      <p:ext uri="{BB962C8B-B14F-4D97-AF65-F5344CB8AC3E}">
        <p14:creationId xmlns:p14="http://schemas.microsoft.com/office/powerpoint/2010/main" val="1261883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CA" b="1"/>
              <a:t>A complex Global Process</a:t>
            </a:r>
          </a:p>
          <a:p>
            <a:pPr marL="0" indent="0">
              <a:buFont typeface="Arial" panose="020B0604020202020204" pitchFamily="34" charset="0"/>
              <a:buNone/>
            </a:pPr>
            <a:r>
              <a:rPr lang="en-CA" b="1"/>
              <a:t> </a:t>
            </a:r>
          </a:p>
          <a:p>
            <a:r>
              <a:rPr lang="en-GB" sz="1200" kern="1200">
                <a:solidFill>
                  <a:schemeClr val="tx1"/>
                </a:solidFill>
                <a:effectLst/>
                <a:latin typeface="+mn-lt"/>
                <a:ea typeface="+mn-ea"/>
                <a:cs typeface="+mn-cs"/>
              </a:rPr>
              <a:t>New and advanced technologies, like DLT blockchain, are promising. </a:t>
            </a:r>
          </a:p>
          <a:p>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They allow for verifiable tracking and tracing of any product, from origins through every stage of  production, to the end of its journey and can improve market access for SMEs that have embraced sustainability and demand a level playing field.</a:t>
            </a:r>
          </a:p>
          <a:p>
            <a:r>
              <a:rPr lang="en-GB" sz="1200" kern="1200">
                <a:solidFill>
                  <a:schemeClr val="tx1"/>
                </a:solidFill>
                <a:effectLst/>
                <a:latin typeface="+mn-lt"/>
                <a:ea typeface="+mn-ea"/>
                <a:cs typeface="+mn-cs"/>
              </a:rPr>
              <a:t> </a:t>
            </a:r>
          </a:p>
          <a:p>
            <a:r>
              <a:rPr lang="en-GB" sz="1200" kern="1200">
                <a:solidFill>
                  <a:schemeClr val="tx1"/>
                </a:solidFill>
                <a:effectLst/>
                <a:latin typeface="+mn-lt"/>
                <a:ea typeface="+mn-ea"/>
                <a:cs typeface="+mn-cs"/>
              </a:rPr>
              <a:t>How are exploring the role we supporting at UNECE?</a:t>
            </a:r>
          </a:p>
          <a:p>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We have developed a blockchain system to test our TT approach/standard to help the identification and coding of the key data entities that need to be collected and exchanged by all value chain actors at critical data points in order to assess the sustainability performance of products, processes and facilities, and to support claims about origin and sustainability performance. </a:t>
            </a:r>
          </a:p>
          <a:p>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In order to onboard partners and their supply chain actors we have developed and implementation toolkit, which covers how the data is handled, an onboarding packaged with methodology and steps covered in the pilot, a Traceability and Transparency matrix for data collection as well a </a:t>
            </a:r>
            <a:r>
              <a:rPr lang="en-GB" sz="1200" kern="1200" err="1">
                <a:solidFill>
                  <a:schemeClr val="tx1"/>
                </a:solidFill>
                <a:effectLst/>
                <a:latin typeface="+mn-lt"/>
                <a:ea typeface="+mn-ea"/>
                <a:cs typeface="+mn-cs"/>
              </a:rPr>
              <a:t>a</a:t>
            </a:r>
            <a:r>
              <a:rPr lang="en-GB" sz="1200" kern="1200">
                <a:solidFill>
                  <a:schemeClr val="tx1"/>
                </a:solidFill>
                <a:effectLst/>
                <a:latin typeface="+mn-lt"/>
                <a:ea typeface="+mn-ea"/>
                <a:cs typeface="+mn-cs"/>
              </a:rPr>
              <a:t> Blockchain Platform user manual.</a:t>
            </a:r>
          </a:p>
          <a:p>
            <a:r>
              <a:rPr lang="en-GB" sz="1200" b="1" kern="1200">
                <a:solidFill>
                  <a:schemeClr val="tx1"/>
                </a:solidFill>
                <a:effectLst/>
                <a:latin typeface="+mn-lt"/>
                <a:ea typeface="+mn-ea"/>
                <a:cs typeface="+mn-cs"/>
              </a:rPr>
              <a:t> </a:t>
            </a:r>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We have now more than 70 partners in two pilots for cotton and leather - brands, manufacturers, cotton cooperative, farmers,</a:t>
            </a:r>
            <a:r>
              <a:rPr lang="en-GB"/>
              <a:t> </a:t>
            </a:r>
            <a:r>
              <a:rPr lang="en-GB" sz="1200" kern="1200">
                <a:solidFill>
                  <a:schemeClr val="tx1"/>
                </a:solidFill>
                <a:effectLst/>
                <a:latin typeface="+mn-lt"/>
                <a:ea typeface="+mn-ea"/>
                <a:cs typeface="+mn-cs"/>
              </a:rPr>
              <a:t> standard setting bodies, DNA markers involved across 21 countries including Egypt, Italy, Switzerland, Denmark, UK, USA, Peru’, China, Uzbekistan, etc.</a:t>
            </a:r>
            <a:r>
              <a:rPr lang="en-GB"/>
              <a:t> </a:t>
            </a:r>
            <a:endParaRPr lang="en-GB" sz="1200" kern="1200">
              <a:solidFill>
                <a:schemeClr val="tx1"/>
              </a:solidFill>
              <a:effectLst/>
              <a:latin typeface="+mn-lt"/>
              <a:ea typeface="+mn-ea"/>
              <a:cs typeface="+mn-cs"/>
            </a:endParaRPr>
          </a:p>
          <a:p>
            <a:endParaRPr lang="en-GB" sz="1200" kern="1200">
              <a:solidFill>
                <a:schemeClr val="tx1"/>
              </a:solidFill>
              <a:effectLst/>
              <a:latin typeface="+mn-lt"/>
              <a:ea typeface="+mn-ea"/>
              <a:cs typeface="+mn-cs"/>
            </a:endParaRPr>
          </a:p>
          <a:p>
            <a:r>
              <a:rPr lang="en-GB" sz="1200" b="1" kern="1200">
                <a:solidFill>
                  <a:schemeClr val="tx1"/>
                </a:solidFill>
                <a:effectLst/>
                <a:latin typeface="+mn-lt"/>
                <a:ea typeface="+mn-ea"/>
                <a:cs typeface="+mn-cs"/>
              </a:rPr>
              <a:t>Concluding sentence</a:t>
            </a:r>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Transformation happens not with a tiny minority getting committed, but when the silent majority gets swept along, and we need to provide that silent majority with supporting framework and toolbox for that.</a:t>
            </a:r>
          </a:p>
          <a:p>
            <a:pPr marL="171450" indent="-171450">
              <a:buFont typeface="Arial" panose="020B0604020202020204" pitchFamily="34" charset="0"/>
              <a:buChar char="•"/>
            </a:pPr>
            <a:endParaRPr lang="en-CA"/>
          </a:p>
        </p:txBody>
      </p:sp>
      <p:sp>
        <p:nvSpPr>
          <p:cNvPr id="4" name="Slide Number Placeholder 3"/>
          <p:cNvSpPr>
            <a:spLocks noGrp="1"/>
          </p:cNvSpPr>
          <p:nvPr>
            <p:ph type="sldNum" sz="quarter" idx="5"/>
          </p:nvPr>
        </p:nvSpPr>
        <p:spPr/>
        <p:txBody>
          <a:bodyPr/>
          <a:lstStyle/>
          <a:p>
            <a:fld id="{8CCC3E5D-5C06-460E-BFC3-6E5F5B173D03}" type="slidenum">
              <a:rPr lang="en-CA" smtClean="0"/>
              <a:t>18</a:t>
            </a:fld>
            <a:endParaRPr lang="en-CA"/>
          </a:p>
        </p:txBody>
      </p:sp>
    </p:spTree>
    <p:extLst>
      <p:ext uri="{BB962C8B-B14F-4D97-AF65-F5344CB8AC3E}">
        <p14:creationId xmlns:p14="http://schemas.microsoft.com/office/powerpoint/2010/main" val="8704257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a:p>
        </p:txBody>
      </p:sp>
      <p:sp>
        <p:nvSpPr>
          <p:cNvPr id="4" name="Slide Number Placeholder 3"/>
          <p:cNvSpPr>
            <a:spLocks noGrp="1"/>
          </p:cNvSpPr>
          <p:nvPr>
            <p:ph type="sldNum" sz="quarter" idx="5"/>
          </p:nvPr>
        </p:nvSpPr>
        <p:spPr/>
        <p:txBody>
          <a:bodyPr/>
          <a:lstStyle/>
          <a:p>
            <a:fld id="{8CCC3E5D-5C06-460E-BFC3-6E5F5B173D03}" type="slidenum">
              <a:rPr lang="en-CA" smtClean="0"/>
              <a:t>19</a:t>
            </a:fld>
            <a:endParaRPr lang="en-CA"/>
          </a:p>
        </p:txBody>
      </p:sp>
    </p:spTree>
    <p:extLst>
      <p:ext uri="{BB962C8B-B14F-4D97-AF65-F5344CB8AC3E}">
        <p14:creationId xmlns:p14="http://schemas.microsoft.com/office/powerpoint/2010/main" val="1671378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a:t>Challenge #1 – Centralised Solutions Can’t Scale. </a:t>
            </a:r>
          </a:p>
          <a:p>
            <a:pPr marL="171450" indent="-171450">
              <a:buFont typeface="Arial" panose="020B0604020202020204" pitchFamily="34" charset="0"/>
              <a:buChar char="•"/>
            </a:pPr>
            <a:r>
              <a:rPr lang="en-CA"/>
              <a:t>EG: “Everyone should use my blockchain” – this approach will never work at scale. </a:t>
            </a:r>
          </a:p>
        </p:txBody>
      </p:sp>
      <p:sp>
        <p:nvSpPr>
          <p:cNvPr id="4" name="Slide Number Placeholder 3"/>
          <p:cNvSpPr>
            <a:spLocks noGrp="1"/>
          </p:cNvSpPr>
          <p:nvPr>
            <p:ph type="sldNum" sz="quarter" idx="5"/>
          </p:nvPr>
        </p:nvSpPr>
        <p:spPr/>
        <p:txBody>
          <a:bodyPr/>
          <a:lstStyle/>
          <a:p>
            <a:fld id="{8CCC3E5D-5C06-460E-BFC3-6E5F5B173D03}" type="slidenum">
              <a:rPr lang="en-CA" smtClean="0"/>
              <a:t>20</a:t>
            </a:fld>
            <a:endParaRPr lang="en-CA"/>
          </a:p>
        </p:txBody>
      </p:sp>
    </p:spTree>
    <p:extLst>
      <p:ext uri="{BB962C8B-B14F-4D97-AF65-F5344CB8AC3E}">
        <p14:creationId xmlns:p14="http://schemas.microsoft.com/office/powerpoint/2010/main" val="14118460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a:t>Challenge #1 – Centralised Solutions Can’t Scale. </a:t>
            </a:r>
          </a:p>
          <a:p>
            <a:pPr marL="171450" indent="-171450">
              <a:buFont typeface="Arial" panose="020B0604020202020204" pitchFamily="34" charset="0"/>
              <a:buChar char="•"/>
            </a:pPr>
            <a:r>
              <a:rPr lang="en-CA"/>
              <a:t>EG: “Everyone should use my blockchain” – this approach will never work at scale. </a:t>
            </a:r>
          </a:p>
        </p:txBody>
      </p:sp>
      <p:sp>
        <p:nvSpPr>
          <p:cNvPr id="4" name="Slide Number Placeholder 3"/>
          <p:cNvSpPr>
            <a:spLocks noGrp="1"/>
          </p:cNvSpPr>
          <p:nvPr>
            <p:ph type="sldNum" sz="quarter" idx="5"/>
          </p:nvPr>
        </p:nvSpPr>
        <p:spPr/>
        <p:txBody>
          <a:bodyPr/>
          <a:lstStyle/>
          <a:p>
            <a:fld id="{8CCC3E5D-5C06-460E-BFC3-6E5F5B173D03}" type="slidenum">
              <a:rPr lang="en-CA" smtClean="0"/>
              <a:t>21</a:t>
            </a:fld>
            <a:endParaRPr lang="en-CA"/>
          </a:p>
        </p:txBody>
      </p:sp>
    </p:spTree>
    <p:extLst>
      <p:ext uri="{BB962C8B-B14F-4D97-AF65-F5344CB8AC3E}">
        <p14:creationId xmlns:p14="http://schemas.microsoft.com/office/powerpoint/2010/main" val="42810658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a:t>If we depend on high digital maturity from all actors in a long supply chain before we can digitise any parts of the supply chain then we’ll be waiting a long time!</a:t>
            </a:r>
          </a:p>
          <a:p>
            <a:endParaRPr lang="en-CA"/>
          </a:p>
          <a:p>
            <a:r>
              <a:rPr lang="en-AU"/>
              <a:t>We have experimented with paper rendering of digital credentials that allow digital data to “hop” a paper step.  </a:t>
            </a:r>
          </a:p>
          <a:p>
            <a:endParaRPr lang="en-AU"/>
          </a:p>
          <a:p>
            <a:r>
              <a:rPr lang="en-AU"/>
              <a:t>We have also experimented with large language models to ”make sense” of conformity data that is extracted from paper certificates.  </a:t>
            </a:r>
          </a:p>
          <a:p>
            <a:endParaRPr lang="en-CA"/>
          </a:p>
        </p:txBody>
      </p:sp>
      <p:sp>
        <p:nvSpPr>
          <p:cNvPr id="4" name="Slide Number Placeholder 3"/>
          <p:cNvSpPr>
            <a:spLocks noGrp="1"/>
          </p:cNvSpPr>
          <p:nvPr>
            <p:ph type="sldNum" sz="quarter" idx="5"/>
          </p:nvPr>
        </p:nvSpPr>
        <p:spPr/>
        <p:txBody>
          <a:bodyPr/>
          <a:lstStyle/>
          <a:p>
            <a:fld id="{8CCC3E5D-5C06-460E-BFC3-6E5F5B173D03}" type="slidenum">
              <a:rPr lang="en-CA" smtClean="0"/>
              <a:t>22</a:t>
            </a:fld>
            <a:endParaRPr lang="en-CA"/>
          </a:p>
        </p:txBody>
      </p:sp>
    </p:spTree>
    <p:extLst>
      <p:ext uri="{BB962C8B-B14F-4D97-AF65-F5344CB8AC3E}">
        <p14:creationId xmlns:p14="http://schemas.microsoft.com/office/powerpoint/2010/main" val="24530957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Aft>
                <a:spcPts val="600"/>
              </a:spcAft>
              <a:buFont typeface="Arial" panose="020B0604020202020204" pitchFamily="34" charset="0"/>
              <a:buChar char="•"/>
            </a:pPr>
            <a:r>
              <a:rPr lang="en-AU"/>
              <a:t>If stakeholders risk revealing sensitive information like prices or customer lists when providing sustainability evidence then they are likely to withhold key sustainability data.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a:t>We’ve experimented with selective disclosure protocols for digital credentials.</a:t>
            </a:r>
          </a:p>
          <a:p>
            <a:pPr marL="171450" indent="-171450">
              <a:buFont typeface="Arial" panose="020B0604020202020204" pitchFamily="34" charset="0"/>
              <a:buChar char="•"/>
            </a:pPr>
            <a:endParaRPr lang="en-CA"/>
          </a:p>
        </p:txBody>
      </p:sp>
      <p:sp>
        <p:nvSpPr>
          <p:cNvPr id="4" name="Slide Number Placeholder 3"/>
          <p:cNvSpPr>
            <a:spLocks noGrp="1"/>
          </p:cNvSpPr>
          <p:nvPr>
            <p:ph type="sldNum" sz="quarter" idx="5"/>
          </p:nvPr>
        </p:nvSpPr>
        <p:spPr/>
        <p:txBody>
          <a:bodyPr/>
          <a:lstStyle/>
          <a:p>
            <a:fld id="{8CCC3E5D-5C06-460E-BFC3-6E5F5B173D03}" type="slidenum">
              <a:rPr lang="en-CA" smtClean="0"/>
              <a:t>23</a:t>
            </a:fld>
            <a:endParaRPr lang="en-CA"/>
          </a:p>
        </p:txBody>
      </p:sp>
    </p:spTree>
    <p:extLst>
      <p:ext uri="{BB962C8B-B14F-4D97-AF65-F5344CB8AC3E}">
        <p14:creationId xmlns:p14="http://schemas.microsoft.com/office/powerpoint/2010/main" val="27215162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Aft>
                <a:spcPts val="900"/>
              </a:spcAft>
              <a:buFont typeface="Arial" panose="020B0604020202020204" pitchFamily="34" charset="0"/>
              <a:buChar char="•"/>
            </a:pPr>
            <a:r>
              <a:rPr lang="en-AU" sz="1200"/>
              <a:t>A fake certifier might issue “technically valid” credentials.  They’ll verify ok but would still be telling lies.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200"/>
              <a:t>We’ve experimented with linked credentials so that, for example, a certificate is linked to the authoritative accreditation of the issuing certification body.</a:t>
            </a:r>
          </a:p>
          <a:p>
            <a:pPr marL="171450" indent="-171450">
              <a:buFont typeface="Arial" panose="020B0604020202020204" pitchFamily="34" charset="0"/>
              <a:buChar char="•"/>
            </a:pPr>
            <a:endParaRPr lang="en-CA"/>
          </a:p>
        </p:txBody>
      </p:sp>
      <p:sp>
        <p:nvSpPr>
          <p:cNvPr id="4" name="Slide Number Placeholder 3"/>
          <p:cNvSpPr>
            <a:spLocks noGrp="1"/>
          </p:cNvSpPr>
          <p:nvPr>
            <p:ph type="sldNum" sz="quarter" idx="5"/>
          </p:nvPr>
        </p:nvSpPr>
        <p:spPr/>
        <p:txBody>
          <a:bodyPr/>
          <a:lstStyle/>
          <a:p>
            <a:fld id="{8CCC3E5D-5C06-460E-BFC3-6E5F5B173D03}" type="slidenum">
              <a:rPr lang="en-CA" smtClean="0"/>
              <a:t>24</a:t>
            </a:fld>
            <a:endParaRPr lang="en-CA"/>
          </a:p>
        </p:txBody>
      </p:sp>
    </p:spTree>
    <p:extLst>
      <p:ext uri="{BB962C8B-B14F-4D97-AF65-F5344CB8AC3E}">
        <p14:creationId xmlns:p14="http://schemas.microsoft.com/office/powerpoint/2010/main" val="4041689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spcBef>
                <a:spcPts val="1200"/>
              </a:spcBef>
              <a:buClr>
                <a:schemeClr val="accent2"/>
              </a:buClr>
              <a:buFont typeface="Arial" panose="020B0604020202020204" pitchFamily="34" charset="0"/>
              <a:buChar char="•"/>
            </a:pPr>
            <a:r>
              <a:rPr lang="en-US" sz="1200">
                <a:solidFill>
                  <a:srgbClr val="002663"/>
                </a:solidFill>
              </a:rPr>
              <a:t>To provide additional information and answer questions about the UN/CEFACT Critical Raw Materials Supply Chain Sustainability and Traceability project. </a:t>
            </a:r>
          </a:p>
          <a:p>
            <a:pPr>
              <a:spcBef>
                <a:spcPts val="1200"/>
              </a:spcBef>
              <a:buClr>
                <a:schemeClr val="accent2"/>
              </a:buClr>
            </a:pPr>
            <a:endParaRPr lang="en-US" sz="100">
              <a:solidFill>
                <a:srgbClr val="002663"/>
              </a:solidFill>
            </a:endParaRPr>
          </a:p>
          <a:p>
            <a:pPr marL="457200" indent="-457200">
              <a:spcBef>
                <a:spcPts val="1200"/>
              </a:spcBef>
              <a:buClr>
                <a:schemeClr val="accent2"/>
              </a:buClr>
              <a:buFont typeface="Arial" panose="020B0604020202020204" pitchFamily="34" charset="0"/>
              <a:buChar char="•"/>
            </a:pPr>
            <a:r>
              <a:rPr lang="en-US" sz="1200">
                <a:solidFill>
                  <a:srgbClr val="002663"/>
                </a:solidFill>
              </a:rPr>
              <a:t>To outline project objective, background, deliverables, types of participation, timelines and next steps.</a:t>
            </a:r>
            <a:endParaRPr lang="en-US" sz="1200">
              <a:cs typeface="Arial"/>
            </a:endParaRPr>
          </a:p>
          <a:p>
            <a:endParaRPr lang="en-CA"/>
          </a:p>
        </p:txBody>
      </p:sp>
      <p:sp>
        <p:nvSpPr>
          <p:cNvPr id="4" name="Slide Number Placeholder 3"/>
          <p:cNvSpPr>
            <a:spLocks noGrp="1"/>
          </p:cNvSpPr>
          <p:nvPr>
            <p:ph type="sldNum" sz="quarter" idx="5"/>
          </p:nvPr>
        </p:nvSpPr>
        <p:spPr/>
        <p:txBody>
          <a:bodyPr/>
          <a:lstStyle/>
          <a:p>
            <a:fld id="{8CCC3E5D-5C06-460E-BFC3-6E5F5B173D03}" type="slidenum">
              <a:rPr lang="en-CA" smtClean="0"/>
              <a:t>4</a:t>
            </a:fld>
            <a:endParaRPr lang="en-CA"/>
          </a:p>
        </p:txBody>
      </p:sp>
    </p:spTree>
    <p:extLst>
      <p:ext uri="{BB962C8B-B14F-4D97-AF65-F5344CB8AC3E}">
        <p14:creationId xmlns:p14="http://schemas.microsoft.com/office/powerpoint/2010/main" val="32822329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AU"/>
              <a:t>Digital data is good but what if I can see sustainability evidence, but it’s not about the product I’m buying? For example:</a:t>
            </a:r>
          </a:p>
          <a:p>
            <a:r>
              <a:rPr lang="en-AU" b="1" u="sng"/>
              <a:t>Product substitution.  </a:t>
            </a:r>
            <a:r>
              <a:rPr lang="en-AU"/>
              <a:t>A devious distributor might present high integrity digital proof of sustainability about a specific type of battery – but the actual shipment contains batteries of similar type but not the same origin.</a:t>
            </a:r>
          </a:p>
          <a:p>
            <a:r>
              <a:rPr lang="en-AU" b="1" u="sng"/>
              <a:t>Mass balance fraud.  </a:t>
            </a:r>
            <a:r>
              <a:rPr lang="en-AU"/>
              <a:t>A malicious manufacturer might buy 10 Tons of genuine sustainable and organic cotton and blend it with 90 tons of cheaper un-sustainable cotton – then re-sell the 100 Tons to 10 different clients, re-presenting the same evidence 10 Tons of sustainable cotton evidence to each.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200" b="1" i="1">
                <a:solidFill>
                  <a:schemeClr val="accent1">
                    <a:lumMod val="50000"/>
                  </a:schemeClr>
                </a:solidFill>
              </a:rPr>
              <a:t>We are aware of </a:t>
            </a:r>
            <a:r>
              <a:rPr lang="en-AU" sz="1200" b="1" i="1" err="1">
                <a:solidFill>
                  <a:schemeClr val="accent1">
                    <a:lumMod val="50000"/>
                  </a:schemeClr>
                </a:solidFill>
              </a:rPr>
              <a:t>istopic</a:t>
            </a:r>
            <a:r>
              <a:rPr lang="en-AU" sz="1200" b="1" i="1">
                <a:solidFill>
                  <a:schemeClr val="accent1">
                    <a:lumMod val="50000"/>
                  </a:schemeClr>
                </a:solidFill>
              </a:rPr>
              <a:t> marking and other techniques for bulk products. And high integrity tags for manufactured products.  Keen for more ideas.</a:t>
            </a:r>
          </a:p>
          <a:p>
            <a:pPr marL="171450" indent="-171450">
              <a:buFont typeface="Arial" panose="020B0604020202020204" pitchFamily="34" charset="0"/>
              <a:buChar char="•"/>
            </a:pPr>
            <a:endParaRPr lang="en-CA"/>
          </a:p>
        </p:txBody>
      </p:sp>
      <p:sp>
        <p:nvSpPr>
          <p:cNvPr id="4" name="Slide Number Placeholder 3"/>
          <p:cNvSpPr>
            <a:spLocks noGrp="1"/>
          </p:cNvSpPr>
          <p:nvPr>
            <p:ph type="sldNum" sz="quarter" idx="5"/>
          </p:nvPr>
        </p:nvSpPr>
        <p:spPr/>
        <p:txBody>
          <a:bodyPr/>
          <a:lstStyle/>
          <a:p>
            <a:fld id="{8CCC3E5D-5C06-460E-BFC3-6E5F5B173D03}" type="slidenum">
              <a:rPr lang="en-CA" smtClean="0"/>
              <a:t>25</a:t>
            </a:fld>
            <a:endParaRPr lang="en-CA"/>
          </a:p>
        </p:txBody>
      </p:sp>
    </p:spTree>
    <p:extLst>
      <p:ext uri="{BB962C8B-B14F-4D97-AF65-F5344CB8AC3E}">
        <p14:creationId xmlns:p14="http://schemas.microsoft.com/office/powerpoint/2010/main" val="14269973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Sustainability is a global concern but is usually addressed by local entities that follow local standards and regulations. </a:t>
            </a:r>
          </a:p>
          <a:p>
            <a:pPr marL="342900" indent="-342900">
              <a:buFont typeface="Arial" panose="020B0604020202020204" pitchFamily="34" charset="0"/>
              <a:buChar char="•"/>
            </a:pPr>
            <a:r>
              <a:rPr lang="en-AU"/>
              <a:t>The International Trade Centre (ITC) has assessed 350 sustainability standards and has mapped them to a harmonised vocabulary – you can see their work at  </a:t>
            </a:r>
            <a:r>
              <a:rPr lang="en-AU">
                <a:hlinkClick r:id="rId3"/>
              </a:rPr>
              <a:t>https://www.standardsmap.org/en/identify</a:t>
            </a:r>
            <a:r>
              <a:rPr lang="en-AU"/>
              <a:t>. </a:t>
            </a:r>
          </a:p>
          <a:p>
            <a:pPr marL="342900" indent="-342900">
              <a:buFont typeface="Arial" panose="020B0604020202020204" pitchFamily="34" charset="0"/>
              <a:buChar char="•"/>
            </a:pPr>
            <a:r>
              <a:rPr lang="en-AU"/>
              <a:t>The challenge here is how to determine whether claims made in one jurisdiction map to criteria demanded by another.  For example, how does an Australian climate active certificate map to an EU digital product passport?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200" b="1" i="1">
                <a:solidFill>
                  <a:schemeClr val="accent1">
                    <a:lumMod val="50000"/>
                  </a:schemeClr>
                </a:solidFill>
              </a:rPr>
              <a:t>We believe that a harmonised vocabulary will be an important part of our deliverables.  Keen for your ideas about this challenge. </a:t>
            </a:r>
          </a:p>
          <a:p>
            <a:pPr marL="171450" indent="-171450">
              <a:buFont typeface="Arial" panose="020B0604020202020204" pitchFamily="34" charset="0"/>
              <a:buChar char="•"/>
            </a:pPr>
            <a:endParaRPr lang="en-CA"/>
          </a:p>
        </p:txBody>
      </p:sp>
      <p:sp>
        <p:nvSpPr>
          <p:cNvPr id="4" name="Slide Number Placeholder 3"/>
          <p:cNvSpPr>
            <a:spLocks noGrp="1"/>
          </p:cNvSpPr>
          <p:nvPr>
            <p:ph type="sldNum" sz="quarter" idx="5"/>
          </p:nvPr>
        </p:nvSpPr>
        <p:spPr/>
        <p:txBody>
          <a:bodyPr/>
          <a:lstStyle/>
          <a:p>
            <a:fld id="{8CCC3E5D-5C06-460E-BFC3-6E5F5B173D03}" type="slidenum">
              <a:rPr lang="en-CA" smtClean="0"/>
              <a:t>26</a:t>
            </a:fld>
            <a:endParaRPr lang="en-CA"/>
          </a:p>
        </p:txBody>
      </p:sp>
    </p:spTree>
    <p:extLst>
      <p:ext uri="{BB962C8B-B14F-4D97-AF65-F5344CB8AC3E}">
        <p14:creationId xmlns:p14="http://schemas.microsoft.com/office/powerpoint/2010/main" val="1647800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CCC3E5D-5C06-460E-BFC3-6E5F5B173D03}" type="slidenum">
              <a:rPr lang="en-CA" smtClean="0"/>
              <a:t>28</a:t>
            </a:fld>
            <a:endParaRPr lang="en-CA"/>
          </a:p>
        </p:txBody>
      </p:sp>
    </p:spTree>
    <p:extLst>
      <p:ext uri="{BB962C8B-B14F-4D97-AF65-F5344CB8AC3E}">
        <p14:creationId xmlns:p14="http://schemas.microsoft.com/office/powerpoint/2010/main" val="14642599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b="1"/>
              <a:t>Primary Producers &amp; Manufacturing Sector:</a:t>
            </a:r>
          </a:p>
          <a:p>
            <a:pPr marL="628650" lvl="1" indent="-171450">
              <a:buFont typeface="Arial" panose="020B0604020202020204" pitchFamily="34" charset="0"/>
              <a:buChar char="•"/>
            </a:pPr>
            <a:r>
              <a:rPr lang="en-CA" b="1"/>
              <a:t> </a:t>
            </a:r>
            <a:r>
              <a:rPr lang="en-CA" b="0"/>
              <a:t>Decentralization lowers cost of compliance, streamlines business processes, increases market access, and improves profit margins. </a:t>
            </a:r>
            <a:endParaRPr lang="en-CA" b="1"/>
          </a:p>
          <a:p>
            <a:pPr marL="171450" indent="-171450">
              <a:buFont typeface="Arial" panose="020B0604020202020204" pitchFamily="34" charset="0"/>
              <a:buChar char="•"/>
            </a:pPr>
            <a:r>
              <a:rPr lang="en-CA" b="1"/>
              <a:t>Accreditation Authorities/Third-Party Auditors: </a:t>
            </a:r>
          </a:p>
          <a:p>
            <a:pPr marL="628650" lvl="1" indent="-171450">
              <a:buFont typeface="Arial" panose="020B0604020202020204" pitchFamily="34" charset="0"/>
              <a:buChar char="•"/>
            </a:pPr>
            <a:r>
              <a:rPr lang="en-CA" b="0"/>
              <a:t>As more companies are incentivized to comply with ESG regulation, the need and value of auditors increases. This project will reduce barriers to international data exchange and address discrepancies in ESG regulation between countries. </a:t>
            </a:r>
          </a:p>
          <a:p>
            <a:pPr marL="628650" lvl="1" indent="-171450">
              <a:buFont typeface="Arial" panose="020B0604020202020204" pitchFamily="34" charset="0"/>
              <a:buChar char="•"/>
            </a:pPr>
            <a:r>
              <a:rPr lang="en-CA" b="0"/>
              <a:t>Audit information can be reused, rather than replaced, as information is exchanged through the supply chain, increasing the value and impact of each audit. </a:t>
            </a:r>
            <a:endParaRPr lang="en-CA" b="1"/>
          </a:p>
          <a:p>
            <a:pPr marL="171450" indent="-171450">
              <a:buFont typeface="Arial" panose="020B0604020202020204" pitchFamily="34" charset="0"/>
              <a:buChar char="•"/>
            </a:pPr>
            <a:r>
              <a:rPr lang="en-CA" b="1"/>
              <a:t>Certifying Bodies/Standards Setters: </a:t>
            </a:r>
          </a:p>
          <a:p>
            <a:pPr marL="628650" lvl="1" indent="-171450">
              <a:buFont typeface="Arial" panose="020B0604020202020204" pitchFamily="34" charset="0"/>
              <a:buChar char="•"/>
            </a:pPr>
            <a:r>
              <a:rPr lang="en-CA" b="0"/>
              <a:t>This project will make geographically-specific standards mutually recognizable with a global footprint. </a:t>
            </a:r>
          </a:p>
          <a:p>
            <a:pPr marL="628650" lvl="1" indent="-171450">
              <a:buFont typeface="Arial" panose="020B0604020202020204" pitchFamily="34" charset="0"/>
              <a:buChar char="•"/>
            </a:pPr>
            <a:r>
              <a:rPr lang="en-CA" b="0"/>
              <a:t>Existing ESG standards will increase in value. </a:t>
            </a:r>
            <a:endParaRPr lang="en-CA" b="1"/>
          </a:p>
          <a:p>
            <a:pPr marL="171450" indent="-171450">
              <a:buFont typeface="Arial" panose="020B0604020202020204" pitchFamily="34" charset="0"/>
              <a:buChar char="•"/>
            </a:pPr>
            <a:r>
              <a:rPr lang="en-CA" b="1"/>
              <a:t>Software Providers:</a:t>
            </a:r>
          </a:p>
          <a:p>
            <a:pPr marL="628650" lvl="1" indent="-171450">
              <a:buFont typeface="Arial" panose="020B0604020202020204" pitchFamily="34" charset="0"/>
              <a:buChar char="•"/>
            </a:pPr>
            <a:r>
              <a:rPr lang="en-CA" b="0"/>
              <a:t>Software providers can increase value to customers if their tools are interoperable and their credentials readable across platforms. </a:t>
            </a:r>
          </a:p>
          <a:p>
            <a:pPr marL="628650" lvl="1" indent="-171450">
              <a:buFont typeface="Arial" panose="020B0604020202020204" pitchFamily="34" charset="0"/>
              <a:buChar char="•"/>
            </a:pPr>
            <a:r>
              <a:rPr lang="en-CA" b="0"/>
              <a:t>Interoperable software is championed by the UN. Providers will receive greater visibility as the project is adopted at scale. </a:t>
            </a:r>
            <a:endParaRPr lang="en-CA" b="1"/>
          </a:p>
        </p:txBody>
      </p:sp>
      <p:sp>
        <p:nvSpPr>
          <p:cNvPr id="4" name="Slide Number Placeholder 3"/>
          <p:cNvSpPr>
            <a:spLocks noGrp="1"/>
          </p:cNvSpPr>
          <p:nvPr>
            <p:ph type="sldNum" sz="quarter" idx="5"/>
          </p:nvPr>
        </p:nvSpPr>
        <p:spPr/>
        <p:txBody>
          <a:bodyPr/>
          <a:lstStyle/>
          <a:p>
            <a:fld id="{8CCC3E5D-5C06-460E-BFC3-6E5F5B173D03}" type="slidenum">
              <a:rPr lang="en-CA" smtClean="0"/>
              <a:t>29</a:t>
            </a:fld>
            <a:endParaRPr lang="en-CA"/>
          </a:p>
        </p:txBody>
      </p:sp>
    </p:spTree>
    <p:extLst>
      <p:ext uri="{BB962C8B-B14F-4D97-AF65-F5344CB8AC3E}">
        <p14:creationId xmlns:p14="http://schemas.microsoft.com/office/powerpoint/2010/main" val="27705560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Participation in this project is open to any organization. We expect three kinds of participants</a:t>
            </a:r>
          </a:p>
          <a:p>
            <a:pPr marL="228600" indent="-228600">
              <a:buFont typeface="+mj-lt"/>
              <a:buAutoNum type="arabicPeriod"/>
            </a:pPr>
            <a:r>
              <a:rPr lang="en-US" b="1"/>
              <a:t>Observers</a:t>
            </a:r>
            <a:r>
              <a:rPr lang="en-US"/>
              <a:t> who are not active contributors but nevertheless want to maintain a watching brief on our project, or  </a:t>
            </a:r>
          </a:p>
          <a:p>
            <a:pPr marL="228600" indent="-228600">
              <a:buFont typeface="+mj-lt"/>
              <a:buAutoNum type="arabicPeriod"/>
            </a:pPr>
            <a:r>
              <a:rPr lang="en-US" b="1"/>
              <a:t>Active contributors </a:t>
            </a:r>
            <a:r>
              <a:rPr lang="en-US"/>
              <a:t>to the development of the digital standards or policy recommendations that are the output of this project, or </a:t>
            </a:r>
          </a:p>
          <a:p>
            <a:pPr marL="228600" indent="-228600">
              <a:buFont typeface="+mj-lt"/>
              <a:buAutoNum type="arabicPeriod"/>
            </a:pPr>
            <a:r>
              <a:rPr lang="en-US"/>
              <a:t>Supply chain actors or their software providers that wish </a:t>
            </a:r>
            <a:r>
              <a:rPr lang="en-US" b="1"/>
              <a:t>be early implementers </a:t>
            </a:r>
            <a:r>
              <a:rPr lang="en-US"/>
              <a:t>of the standards defined by this project. </a:t>
            </a:r>
          </a:p>
          <a:p>
            <a:endParaRPr lang="en-CA"/>
          </a:p>
        </p:txBody>
      </p:sp>
      <p:sp>
        <p:nvSpPr>
          <p:cNvPr id="4" name="Slide Number Placeholder 3"/>
          <p:cNvSpPr>
            <a:spLocks noGrp="1"/>
          </p:cNvSpPr>
          <p:nvPr>
            <p:ph type="sldNum" sz="quarter" idx="5"/>
          </p:nvPr>
        </p:nvSpPr>
        <p:spPr/>
        <p:txBody>
          <a:bodyPr/>
          <a:lstStyle/>
          <a:p>
            <a:fld id="{8CCC3E5D-5C06-460E-BFC3-6E5F5B173D03}" type="slidenum">
              <a:rPr lang="en-CA" smtClean="0"/>
              <a:t>30</a:t>
            </a:fld>
            <a:endParaRPr lang="en-CA"/>
          </a:p>
        </p:txBody>
      </p:sp>
    </p:spTree>
    <p:extLst>
      <p:ext uri="{BB962C8B-B14F-4D97-AF65-F5344CB8AC3E}">
        <p14:creationId xmlns:p14="http://schemas.microsoft.com/office/powerpoint/2010/main" val="29884189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a:t>This work is voluntary – there is no minimum time commitment. </a:t>
            </a:r>
          </a:p>
          <a:p>
            <a:pPr marL="171450" indent="-171450">
              <a:buFont typeface="Arial" panose="020B0604020202020204" pitchFamily="34" charset="0"/>
              <a:buChar char="•"/>
            </a:pPr>
            <a:r>
              <a:rPr lang="en-CA"/>
              <a:t>Generally, the time commitment for each participant type is: </a:t>
            </a:r>
          </a:p>
          <a:p>
            <a:pPr marL="628650" lvl="1" indent="-171450">
              <a:buFont typeface="Arial" panose="020B0604020202020204" pitchFamily="34" charset="0"/>
              <a:buChar char="•"/>
            </a:pPr>
            <a:r>
              <a:rPr lang="en-CA" b="1"/>
              <a:t>Observer: As needed. Primarily via email and meetings as required. </a:t>
            </a:r>
          </a:p>
          <a:p>
            <a:pPr marL="628650" lvl="1" indent="-171450">
              <a:buFont typeface="Arial" panose="020B0604020202020204" pitchFamily="34" charset="0"/>
              <a:buChar char="•"/>
            </a:pPr>
            <a:r>
              <a:rPr lang="en-CA" b="1"/>
              <a:t>Contributor: 4-8 hours a week </a:t>
            </a:r>
          </a:p>
          <a:p>
            <a:pPr marL="628650" lvl="1" indent="-171450">
              <a:buFont typeface="Arial" panose="020B0604020202020204" pitchFamily="34" charset="0"/>
              <a:buChar char="•"/>
            </a:pPr>
            <a:r>
              <a:rPr lang="en-CA" b="1"/>
              <a:t>Early Implementer: 4-8 hours per week during the implementation phase. Implementers are welcome to become contributors at different project phases. </a:t>
            </a:r>
          </a:p>
          <a:p>
            <a:pPr marL="171450" lvl="0" indent="-171450">
              <a:buFont typeface="Arial" panose="020B0604020202020204" pitchFamily="34" charset="0"/>
              <a:buChar char="•"/>
            </a:pPr>
            <a:r>
              <a:rPr lang="en-CA" b="0"/>
              <a:t>Workload will fluctuate. Some weeks may benefit from additional contribution, while other weeks will require little to no work. </a:t>
            </a:r>
          </a:p>
          <a:p>
            <a:pPr marL="171450" lvl="0" indent="-171450">
              <a:buFont typeface="Arial" panose="020B0604020202020204" pitchFamily="34" charset="0"/>
              <a:buChar char="•"/>
            </a:pPr>
            <a:endParaRPr lang="en-CA" b="0"/>
          </a:p>
          <a:p>
            <a:pPr marL="171450" lvl="0" indent="-171450">
              <a:buFont typeface="Arial" panose="020B0604020202020204" pitchFamily="34" charset="0"/>
              <a:buChar char="•"/>
            </a:pPr>
            <a:r>
              <a:rPr lang="en-CA" b="0"/>
              <a:t>Meetings will be held bi-weekly. </a:t>
            </a:r>
          </a:p>
        </p:txBody>
      </p:sp>
      <p:sp>
        <p:nvSpPr>
          <p:cNvPr id="4" name="Slide Number Placeholder 3"/>
          <p:cNvSpPr>
            <a:spLocks noGrp="1"/>
          </p:cNvSpPr>
          <p:nvPr>
            <p:ph type="sldNum" sz="quarter" idx="5"/>
          </p:nvPr>
        </p:nvSpPr>
        <p:spPr/>
        <p:txBody>
          <a:bodyPr/>
          <a:lstStyle/>
          <a:p>
            <a:fld id="{8CCC3E5D-5C06-460E-BFC3-6E5F5B173D03}" type="slidenum">
              <a:rPr lang="en-CA" smtClean="0"/>
              <a:t>32</a:t>
            </a:fld>
            <a:endParaRPr lang="en-CA"/>
          </a:p>
        </p:txBody>
      </p:sp>
    </p:spTree>
    <p:extLst>
      <p:ext uri="{BB962C8B-B14F-4D97-AF65-F5344CB8AC3E}">
        <p14:creationId xmlns:p14="http://schemas.microsoft.com/office/powerpoint/2010/main" val="32470662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b="1"/>
          </a:p>
        </p:txBody>
      </p:sp>
      <p:sp>
        <p:nvSpPr>
          <p:cNvPr id="4" name="Slide Number Placeholder 3"/>
          <p:cNvSpPr>
            <a:spLocks noGrp="1"/>
          </p:cNvSpPr>
          <p:nvPr>
            <p:ph type="sldNum" sz="quarter" idx="5"/>
          </p:nvPr>
        </p:nvSpPr>
        <p:spPr/>
        <p:txBody>
          <a:bodyPr/>
          <a:lstStyle/>
          <a:p>
            <a:fld id="{8CCC3E5D-5C06-460E-BFC3-6E5F5B173D03}" type="slidenum">
              <a:rPr lang="en-CA" smtClean="0"/>
              <a:t>33</a:t>
            </a:fld>
            <a:endParaRPr lang="en-CA"/>
          </a:p>
        </p:txBody>
      </p:sp>
    </p:spTree>
    <p:extLst>
      <p:ext uri="{BB962C8B-B14F-4D97-AF65-F5344CB8AC3E}">
        <p14:creationId xmlns:p14="http://schemas.microsoft.com/office/powerpoint/2010/main" val="233497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UN/CEFACT Code of Conduct - https://digitallibrary.un.org/record/600433?ln=en </a:t>
            </a:r>
          </a:p>
          <a:p>
            <a:endParaRPr lang="en-CA"/>
          </a:p>
        </p:txBody>
      </p:sp>
      <p:sp>
        <p:nvSpPr>
          <p:cNvPr id="4" name="Slide Number Placeholder 3"/>
          <p:cNvSpPr>
            <a:spLocks noGrp="1"/>
          </p:cNvSpPr>
          <p:nvPr>
            <p:ph type="sldNum" sz="quarter" idx="5"/>
          </p:nvPr>
        </p:nvSpPr>
        <p:spPr/>
        <p:txBody>
          <a:bodyPr/>
          <a:lstStyle/>
          <a:p>
            <a:fld id="{8CCC3E5D-5C06-460E-BFC3-6E5F5B173D03}" type="slidenum">
              <a:rPr lang="en-CA" smtClean="0"/>
              <a:t>6</a:t>
            </a:fld>
            <a:endParaRPr lang="en-CA"/>
          </a:p>
        </p:txBody>
      </p:sp>
    </p:spTree>
    <p:extLst>
      <p:ext uri="{BB962C8B-B14F-4D97-AF65-F5344CB8AC3E}">
        <p14:creationId xmlns:p14="http://schemas.microsoft.com/office/powerpoint/2010/main" val="1180957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a:t>The 2030 Agenda for Sustainable Development outlies 17 Sustainable Development Goals (SDGs). The CRM project supports the delivery of several key SDGs. </a:t>
            </a:r>
          </a:p>
          <a:p>
            <a:pPr marL="171450" indent="-171450">
              <a:buFont typeface="Arial" panose="020B0604020202020204" pitchFamily="34" charset="0"/>
              <a:buChar char="•"/>
            </a:pPr>
            <a:r>
              <a:rPr lang="en-CA" b="1"/>
              <a:t>#7: Affordable and Clean Energy: </a:t>
            </a:r>
            <a:r>
              <a:rPr lang="en-CA" b="0"/>
              <a:t>By reducing the barriers to ESG compliance, this project makes affordable, sustainable energy more attainable. </a:t>
            </a:r>
            <a:endParaRPr lang="en-CA" b="1"/>
          </a:p>
          <a:p>
            <a:pPr marL="171450" indent="-171450">
              <a:buFont typeface="Arial" panose="020B0604020202020204" pitchFamily="34" charset="0"/>
              <a:buChar char="•"/>
            </a:pPr>
            <a:r>
              <a:rPr lang="en-CA" b="1"/>
              <a:t>#9: Industry, Innovation and Infrastructure: </a:t>
            </a:r>
            <a:r>
              <a:rPr lang="en-CA" b="0"/>
              <a:t>Higher technology industries are more resilient in a crisis, and this project supports technical innovation in CRM supply.</a:t>
            </a:r>
            <a:endParaRPr lang="en-CA" b="1"/>
          </a:p>
          <a:p>
            <a:pPr marL="171450" indent="-171450">
              <a:buFont typeface="Arial" panose="020B0604020202020204" pitchFamily="34" charset="0"/>
              <a:buChar char="•"/>
            </a:pPr>
            <a:r>
              <a:rPr lang="en-CA" b="1"/>
              <a:t>#11: Sustainable Cities and Communities: </a:t>
            </a:r>
            <a:r>
              <a:rPr lang="en-CA" b="0"/>
              <a:t>Digital credentials present a source of verified, trustworthy information. More accurate data regarding GHG emissions and other air pollution will allow cities to better understand their progress towards climate goals. </a:t>
            </a:r>
            <a:endParaRPr lang="en-CA" b="1"/>
          </a:p>
          <a:p>
            <a:pPr marL="171450" indent="-171450">
              <a:buFont typeface="Arial" panose="020B0604020202020204" pitchFamily="34" charset="0"/>
              <a:buChar char="•"/>
            </a:pPr>
            <a:r>
              <a:rPr lang="en-CA" b="1"/>
              <a:t>#12 Responsible Consumption and Production: </a:t>
            </a:r>
            <a:r>
              <a:rPr lang="en-CA" b="0"/>
              <a:t>Digital credentials streamline the process of sustainability reporting. Tamper-proof to manipulation, digital credentials provide a source of trustworthy information, even when shared across complex supply chains. </a:t>
            </a:r>
            <a:endParaRPr lang="en-CA" b="1"/>
          </a:p>
          <a:p>
            <a:pPr marL="171450" indent="-171450">
              <a:buFont typeface="Arial" panose="020B0604020202020204" pitchFamily="34" charset="0"/>
              <a:buChar char="•"/>
            </a:pPr>
            <a:r>
              <a:rPr lang="en-CA" b="1"/>
              <a:t>#13: Climate Action: </a:t>
            </a:r>
            <a:r>
              <a:rPr lang="en-US" b="0" i="0">
                <a:solidFill>
                  <a:srgbClr val="000000"/>
                </a:solidFill>
                <a:effectLst/>
                <a:latin typeface="Calibri" panose="020F0502020204030204" pitchFamily="34" charset="0"/>
              </a:rPr>
              <a:t>Over recent years, the realization has surfaced that we cannot continue with old ways and expect to see improvement. New ideas, tools, and technology are essential to collective climate action. </a:t>
            </a:r>
            <a:endParaRPr lang="en-CA" b="1"/>
          </a:p>
        </p:txBody>
      </p:sp>
      <p:sp>
        <p:nvSpPr>
          <p:cNvPr id="4" name="Slide Number Placeholder 3"/>
          <p:cNvSpPr>
            <a:spLocks noGrp="1"/>
          </p:cNvSpPr>
          <p:nvPr>
            <p:ph type="sldNum" sz="quarter" idx="5"/>
          </p:nvPr>
        </p:nvSpPr>
        <p:spPr/>
        <p:txBody>
          <a:bodyPr/>
          <a:lstStyle/>
          <a:p>
            <a:fld id="{8CCC3E5D-5C06-460E-BFC3-6E5F5B173D03}" type="slidenum">
              <a:rPr lang="en-CA" smtClean="0"/>
              <a:t>7</a:t>
            </a:fld>
            <a:endParaRPr lang="en-CA"/>
          </a:p>
        </p:txBody>
      </p:sp>
    </p:spTree>
    <p:extLst>
      <p:ext uri="{BB962C8B-B14F-4D97-AF65-F5344CB8AC3E}">
        <p14:creationId xmlns:p14="http://schemas.microsoft.com/office/powerpoint/2010/main" val="473187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Demand for nickel, copper, and cobalt to produce electric vehicle batteries is expected to increase by 14x, 10x and 3x, respectively, by 2030, according to </a:t>
            </a:r>
            <a:r>
              <a:rPr lang="en-US" err="1"/>
              <a:t>BloombergNEF</a:t>
            </a:r>
            <a:r>
              <a:rPr lang="en-US"/>
              <a:t>.</a:t>
            </a:r>
          </a:p>
          <a:p>
            <a:pPr marL="171450" indent="-171450">
              <a:buFont typeface="Arial" panose="020B0604020202020204" pitchFamily="34" charset="0"/>
              <a:buChar char="•"/>
            </a:pPr>
            <a:r>
              <a:rPr lang="en-CA"/>
              <a:t>This project aims to uplift critical raw material supply chain resilience and sustainability.  </a:t>
            </a:r>
          </a:p>
        </p:txBody>
      </p:sp>
      <p:sp>
        <p:nvSpPr>
          <p:cNvPr id="4" name="Slide Number Placeholder 3"/>
          <p:cNvSpPr>
            <a:spLocks noGrp="1"/>
          </p:cNvSpPr>
          <p:nvPr>
            <p:ph type="sldNum" sz="quarter" idx="5"/>
          </p:nvPr>
        </p:nvSpPr>
        <p:spPr/>
        <p:txBody>
          <a:bodyPr/>
          <a:lstStyle/>
          <a:p>
            <a:fld id="{8CCC3E5D-5C06-460E-BFC3-6E5F5B173D03}" type="slidenum">
              <a:rPr lang="en-CA" smtClean="0"/>
              <a:t>8</a:t>
            </a:fld>
            <a:endParaRPr lang="en-CA"/>
          </a:p>
        </p:txBody>
      </p:sp>
    </p:spTree>
    <p:extLst>
      <p:ext uri="{BB962C8B-B14F-4D97-AF65-F5344CB8AC3E}">
        <p14:creationId xmlns:p14="http://schemas.microsoft.com/office/powerpoint/2010/main" val="4072826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b="1"/>
              <a:t>Critical Raw Materials: </a:t>
            </a:r>
            <a:r>
              <a:rPr lang="en-US"/>
              <a:t>are part of our daily lives and paramount to the functioning of our industrial ecosystems (digital, transport, construction, renewable energy technologies, lightweight); for instance, tungsten in phones, lithium in batteries, gallium and indium in LED lamps, rare-earth elements in magnets for digital technologies, electric vehicles and wind generators.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Such minerals are “critical” as they represent the most economically important raw minerals with a high supply risk and are concentrated in few geographical areas. Considering cost-benefit aspects and a risk-based approach (for CRMs sourced in conflict-affected states), </a:t>
            </a:r>
            <a:r>
              <a:rPr lang="en-US" b="1"/>
              <a:t>traceability and transparency tools will be key to support sustainable, resilient and resource-efficient of CRMs.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 Transparency and traceability would also </a:t>
            </a:r>
            <a:r>
              <a:rPr lang="en-US" b="1"/>
              <a:t>support addressing unintended consequences, social and environmental sustainability-related issues stemming from heavy metal pollution, resource depletion and habitat destruction. </a:t>
            </a:r>
            <a:endParaRPr lang="en-CA" b="1"/>
          </a:p>
          <a:p>
            <a:pPr marL="171450" indent="-171450">
              <a:buFont typeface="Arial" panose="020B0604020202020204" pitchFamily="34" charset="0"/>
              <a:buChar char="•"/>
            </a:pPr>
            <a:endParaRPr lang="en-CA" b="1"/>
          </a:p>
        </p:txBody>
      </p:sp>
      <p:sp>
        <p:nvSpPr>
          <p:cNvPr id="4" name="Slide Number Placeholder 3"/>
          <p:cNvSpPr>
            <a:spLocks noGrp="1"/>
          </p:cNvSpPr>
          <p:nvPr>
            <p:ph type="sldNum" sz="quarter" idx="5"/>
          </p:nvPr>
        </p:nvSpPr>
        <p:spPr/>
        <p:txBody>
          <a:bodyPr/>
          <a:lstStyle/>
          <a:p>
            <a:fld id="{8CCC3E5D-5C06-460E-BFC3-6E5F5B173D03}" type="slidenum">
              <a:rPr lang="en-CA" smtClean="0"/>
              <a:t>9</a:t>
            </a:fld>
            <a:endParaRPr lang="en-CA"/>
          </a:p>
        </p:txBody>
      </p:sp>
    </p:spTree>
    <p:extLst>
      <p:ext uri="{BB962C8B-B14F-4D97-AF65-F5344CB8AC3E}">
        <p14:creationId xmlns:p14="http://schemas.microsoft.com/office/powerpoint/2010/main" val="1235845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b="1"/>
              <a:t>Growing Demand for CRM:</a:t>
            </a:r>
            <a:r>
              <a:rPr lang="en-CA" b="0"/>
              <a:t> </a:t>
            </a:r>
            <a:r>
              <a:rPr lang="en-US" sz="1200">
                <a:solidFill>
                  <a:schemeClr val="tx1"/>
                </a:solidFill>
                <a:latin typeface="+mn-lt"/>
                <a:ea typeface="Roboto Light" panose="02000000000000000000" pitchFamily="2" charset="0"/>
                <a:cs typeface="Poppins Light" pitchFamily="2" charset="77"/>
              </a:rPr>
              <a:t>For example, demand for nickel, copper, and cobalt to produce EV batteries is expected to increase by 14x, 10x and 3x, respectively, by 2030, according to </a:t>
            </a:r>
            <a:r>
              <a:rPr lang="en-US" sz="1200" err="1">
                <a:solidFill>
                  <a:schemeClr val="tx1"/>
                </a:solidFill>
                <a:latin typeface="+mn-lt"/>
                <a:ea typeface="Roboto Light" panose="02000000000000000000" pitchFamily="2" charset="0"/>
                <a:cs typeface="Poppins Light" pitchFamily="2" charset="77"/>
              </a:rPr>
              <a:t>BloombergNEF</a:t>
            </a:r>
            <a:endParaRPr lang="en-US" sz="1200" b="0">
              <a:solidFill>
                <a:schemeClr val="tx1"/>
              </a:solidFill>
              <a:latin typeface="+mn-lt"/>
              <a:ea typeface="Roboto Light" panose="02000000000000000000" pitchFamily="2" charset="0"/>
              <a:cs typeface="Poppins Light" pitchFamily="2" charset="77"/>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a:solidFill>
                  <a:schemeClr val="tx1"/>
                </a:solidFill>
                <a:latin typeface="+mn-lt"/>
                <a:ea typeface="Roboto Light" panose="02000000000000000000" pitchFamily="2" charset="0"/>
                <a:cs typeface="Poppins Light" pitchFamily="2" charset="77"/>
              </a:rPr>
              <a:t>Growing Demand for ESG Disclosure: </a:t>
            </a:r>
            <a:r>
              <a:rPr lang="en-US" sz="1200">
                <a:solidFill>
                  <a:schemeClr val="tx1"/>
                </a:solidFill>
                <a:latin typeface="+mn-lt"/>
                <a:ea typeface="Roboto Light" panose="02000000000000000000" pitchFamily="2" charset="0"/>
                <a:cs typeface="Poppins Light" pitchFamily="2" charset="77"/>
              </a:rPr>
              <a:t>From both investors and consumers, and increasingly regulators</a:t>
            </a:r>
            <a:endParaRPr lang="en-US" sz="1200">
              <a:solidFill>
                <a:schemeClr val="tx1"/>
              </a:solidFill>
              <a:latin typeface="+mn-lt"/>
              <a:ea typeface="Roboto Light" panose="02000000000000000000" pitchFamily="2" charset="0"/>
              <a:cs typeface="Lato Light" panose="020F050202020403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a:solidFill>
                  <a:schemeClr val="tx1"/>
                </a:solidFill>
                <a:latin typeface="+mn-lt"/>
                <a:ea typeface="Roboto Light" panose="02000000000000000000" pitchFamily="2" charset="0"/>
                <a:cs typeface="Poppins Light" pitchFamily="2" charset="77"/>
              </a:rPr>
              <a:t>Lack of ESG Standardization: </a:t>
            </a:r>
            <a:r>
              <a:rPr lang="en-US" sz="1200">
                <a:ea typeface="Roboto Light" panose="02000000000000000000" pitchFamily="2" charset="0"/>
                <a:cs typeface="Poppins Light" pitchFamily="2" charset="77"/>
              </a:rPr>
              <a:t>A complex and evolving landscape of bodies regulate, set standards, certify and rate ESG performance internationally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a:solidFill>
                  <a:schemeClr val="tx1"/>
                </a:solidFill>
                <a:latin typeface="+mn-lt"/>
                <a:ea typeface="Roboto Light" panose="02000000000000000000" pitchFamily="2" charset="0"/>
                <a:cs typeface="Poppins Light" pitchFamily="2" charset="77"/>
              </a:rPr>
              <a:t>Lack of technical interoperability: </a:t>
            </a:r>
            <a:r>
              <a:rPr lang="en-US" sz="1200">
                <a:solidFill>
                  <a:schemeClr val="tx1"/>
                </a:solidFill>
                <a:latin typeface="+mn-lt"/>
                <a:ea typeface="Roboto Light" panose="02000000000000000000" pitchFamily="2" charset="0"/>
                <a:cs typeface="Poppins Light" pitchFamily="2" charset="77"/>
              </a:rPr>
              <a:t>Many traceability solutions exist. Interoperability is needed to port data between them along an entire supply chain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a:solidFill>
                  <a:schemeClr val="tx1"/>
                </a:solidFill>
                <a:latin typeface="+mn-lt"/>
                <a:ea typeface="Roboto Light" panose="02000000000000000000" pitchFamily="2" charset="0"/>
                <a:cs typeface="Poppins Light" pitchFamily="2" charset="77"/>
              </a:rPr>
              <a:t>Need for Global Perspective: </a:t>
            </a:r>
            <a:r>
              <a:rPr lang="en-US" sz="1200">
                <a:solidFill>
                  <a:schemeClr val="tx1"/>
                </a:solidFill>
                <a:latin typeface="+mn-lt"/>
                <a:ea typeface="Roboto Light" panose="02000000000000000000" pitchFamily="2" charset="0"/>
                <a:cs typeface="Poppins Light" pitchFamily="2" charset="77"/>
              </a:rPr>
              <a:t>Supply chains are global but ESG data is held in regional and corporate “islands”</a:t>
            </a:r>
            <a:endParaRPr lang="en-US" sz="1200">
              <a:solidFill>
                <a:schemeClr val="tx1"/>
              </a:solidFill>
              <a:latin typeface="+mn-lt"/>
              <a:ea typeface="Roboto Light" panose="02000000000000000000" pitchFamily="2" charset="0"/>
              <a:cs typeface="Lato Light" panose="020F050202020403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a:solidFill>
                <a:schemeClr val="tx1"/>
              </a:solidFill>
              <a:latin typeface="+mn-lt"/>
              <a:ea typeface="Roboto Light" panose="02000000000000000000" pitchFamily="2" charset="0"/>
              <a:cs typeface="Lato Light" panose="020F0502020204030203" pitchFamily="34" charset="0"/>
            </a:endParaRPr>
          </a:p>
          <a:p>
            <a:pPr marL="171450" indent="-171450">
              <a:buFont typeface="Arial" panose="020B0604020202020204" pitchFamily="34" charset="0"/>
              <a:buChar char="•"/>
            </a:pPr>
            <a:endParaRPr lang="en-CA" b="1"/>
          </a:p>
        </p:txBody>
      </p:sp>
      <p:sp>
        <p:nvSpPr>
          <p:cNvPr id="4" name="Slide Number Placeholder 3"/>
          <p:cNvSpPr>
            <a:spLocks noGrp="1"/>
          </p:cNvSpPr>
          <p:nvPr>
            <p:ph type="sldNum" sz="quarter" idx="5"/>
          </p:nvPr>
        </p:nvSpPr>
        <p:spPr/>
        <p:txBody>
          <a:bodyPr/>
          <a:lstStyle/>
          <a:p>
            <a:fld id="{8CCC3E5D-5C06-460E-BFC3-6E5F5B173D03}" type="slidenum">
              <a:rPr lang="en-CA" smtClean="0"/>
              <a:t>10</a:t>
            </a:fld>
            <a:endParaRPr lang="en-CA"/>
          </a:p>
        </p:txBody>
      </p:sp>
    </p:spTree>
    <p:extLst>
      <p:ext uri="{BB962C8B-B14F-4D97-AF65-F5344CB8AC3E}">
        <p14:creationId xmlns:p14="http://schemas.microsoft.com/office/powerpoint/2010/main" val="98308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CCC3E5D-5C06-460E-BFC3-6E5F5B173D03}" type="slidenum">
              <a:rPr lang="en-CA" smtClean="0"/>
              <a:t>12</a:t>
            </a:fld>
            <a:endParaRPr lang="en-CA"/>
          </a:p>
        </p:txBody>
      </p:sp>
    </p:spTree>
    <p:extLst>
      <p:ext uri="{BB962C8B-B14F-4D97-AF65-F5344CB8AC3E}">
        <p14:creationId xmlns:p14="http://schemas.microsoft.com/office/powerpoint/2010/main" val="213890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a:t>As regulatory and consumer pressures drive up demand (and justify premium prices) for sustainable goods, so the commercial incentive to make fake sustainability claims will increase</a:t>
            </a:r>
          </a:p>
          <a:p>
            <a:endParaRPr lang="en-AU" sz="120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200" b="1"/>
              <a:t>EC investigation </a:t>
            </a:r>
            <a:r>
              <a:rPr lang="en-AU" sz="1200"/>
              <a:t>: 59% of environmental claims had no evidence and 42% were deemed false or deceptive.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200" b="1"/>
              <a:t>Fast Company</a:t>
            </a:r>
            <a:r>
              <a:rPr lang="en-AU" sz="1200"/>
              <a:t>: 68% of executives admit their company is guilty of greenwashing.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200" b="1"/>
              <a:t>Survey</a:t>
            </a:r>
            <a:r>
              <a:rPr lang="en-AU" sz="1200"/>
              <a:t>: 78% of consumers believe that companies should be environmentally responsible and are willing to pay premiums for confidence in those claims.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200"/>
              <a:t>Secretary General Guterres at COP27 2022 : </a:t>
            </a:r>
            <a:r>
              <a:rPr lang="en-AU" sz="1200" b="1"/>
              <a:t>“Zero Tolerance for Greenwashing”</a:t>
            </a:r>
          </a:p>
          <a:p>
            <a:pPr marL="171450" indent="-171450">
              <a:buFont typeface="Arial" panose="020B0604020202020204" pitchFamily="34" charset="0"/>
              <a:buChar char="•"/>
            </a:pPr>
            <a:endParaRPr lang="en-CA"/>
          </a:p>
        </p:txBody>
      </p:sp>
      <p:sp>
        <p:nvSpPr>
          <p:cNvPr id="4" name="Slide Number Placeholder 3"/>
          <p:cNvSpPr>
            <a:spLocks noGrp="1"/>
          </p:cNvSpPr>
          <p:nvPr>
            <p:ph type="sldNum" sz="quarter" idx="5"/>
          </p:nvPr>
        </p:nvSpPr>
        <p:spPr/>
        <p:txBody>
          <a:bodyPr/>
          <a:lstStyle/>
          <a:p>
            <a:fld id="{8CCC3E5D-5C06-460E-BFC3-6E5F5B173D03}" type="slidenum">
              <a:rPr lang="en-CA" smtClean="0"/>
              <a:t>14</a:t>
            </a:fld>
            <a:endParaRPr lang="en-CA"/>
          </a:p>
        </p:txBody>
      </p:sp>
    </p:spTree>
    <p:extLst>
      <p:ext uri="{BB962C8B-B14F-4D97-AF65-F5344CB8AC3E}">
        <p14:creationId xmlns:p14="http://schemas.microsoft.com/office/powerpoint/2010/main" val="2309269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7/6/23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7/6/23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15.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slides/_rels/slide1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jpeg"/><Relationship Id="rId12" Type="http://schemas.openxmlformats.org/officeDocument/2006/relationships/image" Target="../media/image38.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63.jpeg"/></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slides/_rels/slide16.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71.svg"/><Relationship Id="rId11" Type="http://schemas.openxmlformats.org/officeDocument/2006/relationships/image" Target="../media/image15.png"/><Relationship Id="rId5" Type="http://schemas.openxmlformats.org/officeDocument/2006/relationships/image" Target="../media/image70.png"/><Relationship Id="rId10" Type="http://schemas.openxmlformats.org/officeDocument/2006/relationships/image" Target="../media/image75.svg"/><Relationship Id="rId4" Type="http://schemas.openxmlformats.org/officeDocument/2006/relationships/image" Target="../media/image69.svg"/><Relationship Id="rId9" Type="http://schemas.openxmlformats.org/officeDocument/2006/relationships/image" Target="../media/image74.png"/></Relationships>
</file>

<file path=ppt/slides/_rels/slide17.xml.rels><?xml version="1.0" encoding="UTF-8" standalone="yes"?>
<Relationships xmlns="http://schemas.openxmlformats.org/package/2006/relationships"><Relationship Id="rId8" Type="http://schemas.openxmlformats.org/officeDocument/2006/relationships/image" Target="../media/image79.svg"/><Relationship Id="rId13" Type="http://schemas.openxmlformats.org/officeDocument/2006/relationships/image" Target="../media/image84.png"/><Relationship Id="rId3" Type="http://schemas.openxmlformats.org/officeDocument/2006/relationships/image" Target="../media/image45.png"/><Relationship Id="rId7" Type="http://schemas.openxmlformats.org/officeDocument/2006/relationships/image" Target="../media/image78.png"/><Relationship Id="rId12" Type="http://schemas.openxmlformats.org/officeDocument/2006/relationships/image" Target="../media/image83.svg"/><Relationship Id="rId17" Type="http://schemas.openxmlformats.org/officeDocument/2006/relationships/image" Target="../media/image15.png"/><Relationship Id="rId2" Type="http://schemas.openxmlformats.org/officeDocument/2006/relationships/notesSlide" Target="../notesSlides/notesSlide12.xml"/><Relationship Id="rId16" Type="http://schemas.openxmlformats.org/officeDocument/2006/relationships/image" Target="../media/image87.svg"/><Relationship Id="rId1" Type="http://schemas.openxmlformats.org/officeDocument/2006/relationships/slideLayout" Target="../slideLayouts/slideLayout7.xml"/><Relationship Id="rId6" Type="http://schemas.openxmlformats.org/officeDocument/2006/relationships/image" Target="../media/image77.svg"/><Relationship Id="rId11" Type="http://schemas.openxmlformats.org/officeDocument/2006/relationships/image" Target="../media/image82.png"/><Relationship Id="rId5" Type="http://schemas.openxmlformats.org/officeDocument/2006/relationships/image" Target="../media/image76.png"/><Relationship Id="rId15" Type="http://schemas.openxmlformats.org/officeDocument/2006/relationships/image" Target="../media/image86.png"/><Relationship Id="rId10" Type="http://schemas.openxmlformats.org/officeDocument/2006/relationships/image" Target="../media/image81.svg"/><Relationship Id="rId4" Type="http://schemas.openxmlformats.org/officeDocument/2006/relationships/image" Target="../media/image46.svg"/><Relationship Id="rId9" Type="http://schemas.openxmlformats.org/officeDocument/2006/relationships/image" Target="../media/image80.png"/><Relationship Id="rId14" Type="http://schemas.openxmlformats.org/officeDocument/2006/relationships/image" Target="../media/image85.sv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90.jpe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94.jpe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14.png"/><Relationship Id="rId7" Type="http://schemas.openxmlformats.org/officeDocument/2006/relationships/image" Target="../media/image97.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96.jpeg"/><Relationship Id="rId5" Type="http://schemas.openxmlformats.org/officeDocument/2006/relationships/image" Target="../media/image95.tiff"/><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14.png"/><Relationship Id="rId7" Type="http://schemas.openxmlformats.org/officeDocument/2006/relationships/image" Target="../media/image97.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96.jpeg"/><Relationship Id="rId5" Type="http://schemas.openxmlformats.org/officeDocument/2006/relationships/image" Target="../media/image95.tiff"/><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99.jpe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00.jpeg"/></Relationships>
</file>

<file path=ppt/slides/_rels/slide27.xml.rels><?xml version="1.0" encoding="UTF-8" standalone="yes"?>
<Relationships xmlns="http://schemas.openxmlformats.org/package/2006/relationships"><Relationship Id="rId3" Type="http://schemas.openxmlformats.org/officeDocument/2006/relationships/hyperlink" Target="https://unece.org/sites/default/files/2022-09/WhitePaper_VerifiableCredentials-CBT.pdf" TargetMode="External"/><Relationship Id="rId2" Type="http://schemas.openxmlformats.org/officeDocument/2006/relationships/hyperlink" Target="https://vocabulary.uncefact.org/" TargetMode="Externa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hyperlink" Target="https://unece.org/trade/cefact/40thuncefactforum_TheFutureofDigitalStandardsforSSC" TargetMode="External"/><Relationship Id="rId4" Type="http://schemas.openxmlformats.org/officeDocument/2006/relationships/hyperlink" Target="https://unece.org/trade/traceability-sustainable-garment-and-footwear" TargetMode="External"/></Relationships>
</file>

<file path=ppt/slides/_rels/slide2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hyperlink" Target="https://github.com/uncefact/project-crm" TargetMode="External"/><Relationship Id="rId5" Type="http://schemas.openxmlformats.org/officeDocument/2006/relationships/hyperlink" Target="https://uncefact.unece.org/display/uncefactpublic/Critical+Minerals+Traceability+and+Sustainability" TargetMode="External"/><Relationship Id="rId4" Type="http://schemas.openxmlformats.org/officeDocument/2006/relationships/image" Target="../media/image2.svg"/></Relationships>
</file>

<file path=ppt/slides/_rels/slide29.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04.svg"/><Relationship Id="rId5" Type="http://schemas.openxmlformats.org/officeDocument/2006/relationships/image" Target="../media/image103.png"/><Relationship Id="rId10" Type="http://schemas.microsoft.com/office/2007/relationships/hdphoto" Target="../media/hdphoto1.wdp"/><Relationship Id="rId4" Type="http://schemas.openxmlformats.org/officeDocument/2006/relationships/image" Target="../media/image102.svg"/><Relationship Id="rId9"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12.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jpeg"/></Relationships>
</file>

<file path=ppt/slides/_rels/slide30.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5.png"/><Relationship Id="rId7" Type="http://schemas.openxmlformats.org/officeDocument/2006/relationships/image" Target="../media/image110.sv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108.svg"/><Relationship Id="rId4" Type="http://schemas.openxmlformats.org/officeDocument/2006/relationships/image" Target="../media/image107.png"/><Relationship Id="rId9" Type="http://schemas.openxmlformats.org/officeDocument/2006/relationships/image" Target="../media/image112.svg"/></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112.sv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10.svg"/><Relationship Id="rId5" Type="http://schemas.openxmlformats.org/officeDocument/2006/relationships/image" Target="../media/image109.png"/><Relationship Id="rId4" Type="http://schemas.openxmlformats.org/officeDocument/2006/relationships/image" Target="../media/image108.svg"/><Relationship Id="rId9"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14.svg"/><Relationship Id="rId4" Type="http://schemas.openxmlformats.org/officeDocument/2006/relationships/image" Target="../media/image113.png"/></Relationships>
</file>

<file path=ppt/slides/_rels/slide34.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17.jpe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5.png"/><Relationship Id="rId10" Type="http://schemas.openxmlformats.org/officeDocument/2006/relationships/image" Target="../media/image22.png"/><Relationship Id="rId4" Type="http://schemas.openxmlformats.org/officeDocument/2006/relationships/image" Target="../media/image17.svg"/><Relationship Id="rId9" Type="http://schemas.openxmlformats.org/officeDocument/2006/relationships/image" Target="../media/image21.sv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5.png"/><Relationship Id="rId7"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jpeg"/><Relationship Id="rId9"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9EDB"/>
        </a:solidFill>
        <a:effectLst/>
      </p:bgPr>
    </p:bg>
    <p:spTree>
      <p:nvGrpSpPr>
        <p:cNvPr id="1" name=""/>
        <p:cNvGrpSpPr/>
        <p:nvPr/>
      </p:nvGrpSpPr>
      <p:grpSpPr>
        <a:xfrm>
          <a:off x="0" y="0"/>
          <a:ext cx="0" cy="0"/>
          <a:chOff x="0" y="0"/>
          <a:chExt cx="0" cy="0"/>
        </a:xfrm>
      </p:grpSpPr>
      <p:sp>
        <p:nvSpPr>
          <p:cNvPr id="2" name="Freeform 2"/>
          <p:cNvSpPr/>
          <p:nvPr/>
        </p:nvSpPr>
        <p:spPr>
          <a:xfrm>
            <a:off x="0" y="0"/>
            <a:ext cx="7790606" cy="10287000"/>
          </a:xfrm>
          <a:custGeom>
            <a:avLst/>
            <a:gdLst/>
            <a:ahLst/>
            <a:cxnLst/>
            <a:rect l="l" t="t" r="r" b="b"/>
            <a:pathLst>
              <a:path w="19120006" h="10755003">
                <a:moveTo>
                  <a:pt x="0" y="0"/>
                </a:moveTo>
                <a:lnTo>
                  <a:pt x="19120006" y="0"/>
                </a:lnTo>
                <a:lnTo>
                  <a:pt x="19120006" y="10755003"/>
                </a:lnTo>
                <a:lnTo>
                  <a:pt x="0" y="10755003"/>
                </a:lnTo>
                <a:lnTo>
                  <a:pt x="0" y="0"/>
                </a:lnTo>
                <a:close/>
              </a:path>
            </a:pathLst>
          </a:custGeom>
          <a: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l="-145424" t="-4549"/>
            </a:stretch>
          </a:blipFill>
        </p:spPr>
        <p:txBody>
          <a:bodyPr/>
          <a:lstStyle/>
          <a:p>
            <a:endParaRPr lang="en-CA" dirty="0"/>
          </a:p>
        </p:txBody>
      </p:sp>
      <p:grpSp>
        <p:nvGrpSpPr>
          <p:cNvPr id="3" name="Group 3"/>
          <p:cNvGrpSpPr/>
          <p:nvPr/>
        </p:nvGrpSpPr>
        <p:grpSpPr>
          <a:xfrm>
            <a:off x="8814858" y="728681"/>
            <a:ext cx="8321977" cy="7562446"/>
            <a:chOff x="0" y="114300"/>
            <a:chExt cx="11095970" cy="10083262"/>
          </a:xfrm>
        </p:grpSpPr>
        <p:sp>
          <p:nvSpPr>
            <p:cNvPr id="4" name="TextBox 4"/>
            <p:cNvSpPr txBox="1"/>
            <p:nvPr/>
          </p:nvSpPr>
          <p:spPr>
            <a:xfrm>
              <a:off x="0" y="114300"/>
              <a:ext cx="11095970" cy="8586725"/>
            </a:xfrm>
            <a:prstGeom prst="rect">
              <a:avLst/>
            </a:prstGeom>
          </p:spPr>
          <p:txBody>
            <a:bodyPr lIns="0" tIns="0" rIns="0" bIns="0" rtlCol="0" anchor="t">
              <a:spAutoFit/>
            </a:bodyPr>
            <a:lstStyle/>
            <a:p>
              <a:pPr>
                <a:lnSpc>
                  <a:spcPts val="10368"/>
                </a:lnSpc>
              </a:pPr>
              <a:endParaRPr dirty="0"/>
            </a:p>
            <a:p>
              <a:pPr>
                <a:lnSpc>
                  <a:spcPts val="10044"/>
                </a:lnSpc>
              </a:pPr>
              <a:r>
                <a:rPr lang="en-US" sz="9300" b="1" dirty="0">
                  <a:solidFill>
                    <a:srgbClr val="FFFFFF"/>
                  </a:solidFill>
                  <a:latin typeface="BC Sans" pitchFamily="2" charset="0"/>
                  <a:ea typeface="BC Sans" pitchFamily="2" charset="0"/>
                </a:rPr>
                <a:t>UN/CEFACT Project Information Session</a:t>
              </a:r>
            </a:p>
          </p:txBody>
        </p:sp>
        <p:sp>
          <p:nvSpPr>
            <p:cNvPr id="5" name="TextBox 5"/>
            <p:cNvSpPr txBox="1"/>
            <p:nvPr/>
          </p:nvSpPr>
          <p:spPr>
            <a:xfrm>
              <a:off x="0" y="9056566"/>
              <a:ext cx="11095970" cy="1140996"/>
            </a:xfrm>
            <a:prstGeom prst="rect">
              <a:avLst/>
            </a:prstGeom>
          </p:spPr>
          <p:txBody>
            <a:bodyPr lIns="0" tIns="0" rIns="0" bIns="0" rtlCol="0" anchor="t">
              <a:spAutoFit/>
            </a:bodyPr>
            <a:lstStyle/>
            <a:p>
              <a:pPr>
                <a:lnSpc>
                  <a:spcPts val="3359"/>
                </a:lnSpc>
              </a:pPr>
              <a:r>
                <a:rPr lang="en-US" sz="2799" i="1" dirty="0">
                  <a:solidFill>
                    <a:srgbClr val="FFFFFF"/>
                  </a:solidFill>
                  <a:latin typeface="BC Sans" pitchFamily="2" charset="0"/>
                  <a:ea typeface="BC Sans" pitchFamily="2" charset="0"/>
                </a:rPr>
                <a:t>Critical Raw Material Supply Chain</a:t>
              </a:r>
            </a:p>
            <a:p>
              <a:pPr>
                <a:lnSpc>
                  <a:spcPts val="3360"/>
                </a:lnSpc>
              </a:pPr>
              <a:r>
                <a:rPr lang="en-US" sz="2800" i="1" dirty="0">
                  <a:solidFill>
                    <a:srgbClr val="FFFFFF"/>
                  </a:solidFill>
                  <a:latin typeface="BC Sans" pitchFamily="2" charset="0"/>
                  <a:ea typeface="BC Sans" pitchFamily="2" charset="0"/>
                </a:rPr>
                <a:t>Traceability &amp; Sustainability</a:t>
              </a:r>
            </a:p>
          </p:txBody>
        </p:sp>
      </p:grpSp>
      <p:sp>
        <p:nvSpPr>
          <p:cNvPr id="6" name="TextBox 6"/>
          <p:cNvSpPr txBox="1"/>
          <p:nvPr/>
        </p:nvSpPr>
        <p:spPr>
          <a:xfrm>
            <a:off x="8814858" y="8694711"/>
            <a:ext cx="2237631"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BC Sans 1"/>
              </a:rPr>
              <a:t>June 15, </a:t>
            </a:r>
            <a:r>
              <a:rPr lang="en-US" sz="2799" dirty="0">
                <a:solidFill>
                  <a:srgbClr val="FFFFFF"/>
                </a:solidFill>
                <a:latin typeface="BC Sans" pitchFamily="2" charset="0"/>
                <a:ea typeface="BC Sans" pitchFamily="2" charset="0"/>
              </a:rPr>
              <a:t>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8171091" y="2714304"/>
            <a:ext cx="2051326" cy="2051318"/>
            <a:chOff x="0" y="0"/>
            <a:chExt cx="6350000" cy="6349975"/>
          </a:xfrm>
          <a:solidFill>
            <a:srgbClr val="009EDB"/>
          </a:solidFill>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grpFill/>
            <a:ln w="12700">
              <a:noFill/>
            </a:ln>
          </p:spPr>
        </p:sp>
      </p:grpSp>
      <p:sp>
        <p:nvSpPr>
          <p:cNvPr id="5" name="TextBox 5"/>
          <p:cNvSpPr txBox="1"/>
          <p:nvPr/>
        </p:nvSpPr>
        <p:spPr>
          <a:xfrm>
            <a:off x="10823411" y="8675385"/>
            <a:ext cx="3253315" cy="845661"/>
          </a:xfrm>
          <a:prstGeom prst="rect">
            <a:avLst/>
          </a:prstGeom>
          <a:ln>
            <a:noFill/>
          </a:ln>
        </p:spPr>
        <p:txBody>
          <a:bodyPr lIns="0" tIns="0" rIns="0" bIns="0" rtlCol="0" anchor="t">
            <a:spAutoFit/>
          </a:bodyPr>
          <a:lstStyle/>
          <a:p>
            <a:pPr marL="0" lvl="0" indent="0" algn="ctr">
              <a:lnSpc>
                <a:spcPts val="3380"/>
              </a:lnSpc>
            </a:pPr>
            <a:r>
              <a:rPr lang="en-US" sz="2600">
                <a:solidFill>
                  <a:srgbClr val="2B2B2B"/>
                </a:solidFill>
                <a:latin typeface="BC Sans 2"/>
              </a:rPr>
              <a:t>Need for Global Perspective </a:t>
            </a:r>
          </a:p>
        </p:txBody>
      </p:sp>
      <p:grpSp>
        <p:nvGrpSpPr>
          <p:cNvPr id="6" name="Group 6"/>
          <p:cNvGrpSpPr>
            <a:grpSpLocks noChangeAspect="1"/>
          </p:cNvGrpSpPr>
          <p:nvPr/>
        </p:nvGrpSpPr>
        <p:grpSpPr>
          <a:xfrm>
            <a:off x="11424405" y="6549856"/>
            <a:ext cx="2051325" cy="2051318"/>
            <a:chOff x="0" y="0"/>
            <a:chExt cx="6350000" cy="6349975"/>
          </a:xfrm>
          <a:solidFill>
            <a:srgbClr val="009EDB"/>
          </a:solidFill>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grpFill/>
            <a:ln w="12700">
              <a:noFill/>
            </a:ln>
          </p:spPr>
        </p:sp>
      </p:grpSp>
      <p:sp>
        <p:nvSpPr>
          <p:cNvPr id="9" name="TextBox 9"/>
          <p:cNvSpPr txBox="1"/>
          <p:nvPr/>
        </p:nvSpPr>
        <p:spPr>
          <a:xfrm>
            <a:off x="13099886" y="4894568"/>
            <a:ext cx="3123231" cy="849143"/>
          </a:xfrm>
          <a:prstGeom prst="rect">
            <a:avLst/>
          </a:prstGeom>
          <a:ln>
            <a:noFill/>
          </a:ln>
        </p:spPr>
        <p:txBody>
          <a:bodyPr lIns="0" tIns="0" rIns="0" bIns="0" rtlCol="0" anchor="t">
            <a:spAutoFit/>
          </a:bodyPr>
          <a:lstStyle/>
          <a:p>
            <a:pPr marL="0" lvl="0" indent="0" algn="ctr">
              <a:lnSpc>
                <a:spcPts val="3380"/>
              </a:lnSpc>
            </a:pPr>
            <a:r>
              <a:rPr lang="en-US" sz="2600">
                <a:solidFill>
                  <a:srgbClr val="2B2B2B"/>
                </a:solidFill>
                <a:latin typeface="BC Sans 2"/>
              </a:rPr>
              <a:t>Lack of ESG Harmonization</a:t>
            </a:r>
            <a:endParaRPr lang="en-US" sz="2600">
              <a:solidFill>
                <a:srgbClr val="2B2B2B"/>
              </a:solidFill>
              <a:latin typeface="BC Sans 2"/>
              <a:ea typeface="BC Sans 2"/>
            </a:endParaRPr>
          </a:p>
        </p:txBody>
      </p:sp>
      <p:grpSp>
        <p:nvGrpSpPr>
          <p:cNvPr id="10" name="Group 10"/>
          <p:cNvGrpSpPr>
            <a:grpSpLocks noChangeAspect="1"/>
          </p:cNvGrpSpPr>
          <p:nvPr/>
        </p:nvGrpSpPr>
        <p:grpSpPr>
          <a:xfrm>
            <a:off x="13635838" y="2714304"/>
            <a:ext cx="2051326" cy="2051317"/>
            <a:chOff x="0" y="0"/>
            <a:chExt cx="6350000" cy="6349975"/>
          </a:xfrm>
          <a:solidFill>
            <a:srgbClr val="009EDB"/>
          </a:solidFill>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grpFill/>
            <a:ln w="12700">
              <a:noFill/>
            </a:ln>
          </p:spPr>
        </p:sp>
      </p:grpSp>
      <p:grpSp>
        <p:nvGrpSpPr>
          <p:cNvPr id="12" name="Group 12"/>
          <p:cNvGrpSpPr>
            <a:grpSpLocks noChangeAspect="1"/>
          </p:cNvGrpSpPr>
          <p:nvPr/>
        </p:nvGrpSpPr>
        <p:grpSpPr>
          <a:xfrm>
            <a:off x="5372901" y="6549856"/>
            <a:ext cx="2051326" cy="2051318"/>
            <a:chOff x="0" y="0"/>
            <a:chExt cx="6350000" cy="6349975"/>
          </a:xfrm>
          <a:solidFill>
            <a:srgbClr val="009EDB"/>
          </a:solidFill>
        </p:grpSpPr>
        <p:sp>
          <p:nvSpPr>
            <p:cNvPr id="13" name="Freeform 1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grpFill/>
            <a:ln w="12700">
              <a:noFill/>
            </a:ln>
          </p:spPr>
        </p:sp>
      </p:grpSp>
      <p:grpSp>
        <p:nvGrpSpPr>
          <p:cNvPr id="14" name="Group 14"/>
          <p:cNvGrpSpPr>
            <a:grpSpLocks noChangeAspect="1"/>
          </p:cNvGrpSpPr>
          <p:nvPr/>
        </p:nvGrpSpPr>
        <p:grpSpPr>
          <a:xfrm>
            <a:off x="2547695" y="2714304"/>
            <a:ext cx="2051326" cy="2051318"/>
            <a:chOff x="0" y="0"/>
            <a:chExt cx="6350000" cy="6349975"/>
          </a:xfrm>
          <a:solidFill>
            <a:srgbClr val="009EDB"/>
          </a:solidFill>
        </p:grpSpPr>
        <p:sp>
          <p:nvSpPr>
            <p:cNvPr id="15" name="Freeform 1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grpFill/>
            <a:ln w="12700">
              <a:noFill/>
            </a:ln>
          </p:spPr>
        </p:sp>
      </p:grpSp>
      <p:sp>
        <p:nvSpPr>
          <p:cNvPr id="16" name="Freeform 16"/>
          <p:cNvSpPr/>
          <p:nvPr/>
        </p:nvSpPr>
        <p:spPr>
          <a:xfrm>
            <a:off x="2965834" y="3157500"/>
            <a:ext cx="1215046" cy="1164926"/>
          </a:xfrm>
          <a:custGeom>
            <a:avLst/>
            <a:gdLst/>
            <a:ahLst/>
            <a:cxnLst/>
            <a:rect l="l" t="t" r="r" b="b"/>
            <a:pathLst>
              <a:path w="1215046" h="1164926">
                <a:moveTo>
                  <a:pt x="0" y="0"/>
                </a:moveTo>
                <a:lnTo>
                  <a:pt x="1215047" y="0"/>
                </a:lnTo>
                <a:lnTo>
                  <a:pt x="1215047" y="1164926"/>
                </a:lnTo>
                <a:lnTo>
                  <a:pt x="0" y="11649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Freeform 17"/>
          <p:cNvSpPr/>
          <p:nvPr/>
        </p:nvSpPr>
        <p:spPr>
          <a:xfrm>
            <a:off x="8631654" y="2959168"/>
            <a:ext cx="1130200" cy="1561589"/>
          </a:xfrm>
          <a:custGeom>
            <a:avLst/>
            <a:gdLst/>
            <a:ahLst/>
            <a:cxnLst/>
            <a:rect l="l" t="t" r="r" b="b"/>
            <a:pathLst>
              <a:path w="1130200" h="1561589">
                <a:moveTo>
                  <a:pt x="0" y="0"/>
                </a:moveTo>
                <a:lnTo>
                  <a:pt x="1130200" y="0"/>
                </a:lnTo>
                <a:lnTo>
                  <a:pt x="1130200" y="1561590"/>
                </a:lnTo>
                <a:lnTo>
                  <a:pt x="0" y="15615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8" name="Freeform 18"/>
          <p:cNvSpPr/>
          <p:nvPr/>
        </p:nvSpPr>
        <p:spPr>
          <a:xfrm>
            <a:off x="14123480" y="3089785"/>
            <a:ext cx="1076044" cy="1300356"/>
          </a:xfrm>
          <a:custGeom>
            <a:avLst/>
            <a:gdLst/>
            <a:ahLst/>
            <a:cxnLst/>
            <a:rect l="l" t="t" r="r" b="b"/>
            <a:pathLst>
              <a:path w="1076044" h="1300356">
                <a:moveTo>
                  <a:pt x="0" y="0"/>
                </a:moveTo>
                <a:lnTo>
                  <a:pt x="1076044" y="0"/>
                </a:lnTo>
                <a:lnTo>
                  <a:pt x="1076044" y="1300356"/>
                </a:lnTo>
                <a:lnTo>
                  <a:pt x="0" y="13003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9" name="Freeform 19"/>
          <p:cNvSpPr/>
          <p:nvPr/>
        </p:nvSpPr>
        <p:spPr>
          <a:xfrm>
            <a:off x="5793607" y="6946542"/>
            <a:ext cx="1209914" cy="1257944"/>
          </a:xfrm>
          <a:custGeom>
            <a:avLst/>
            <a:gdLst/>
            <a:ahLst/>
            <a:cxnLst/>
            <a:rect l="l" t="t" r="r" b="b"/>
            <a:pathLst>
              <a:path w="1209914" h="1257944">
                <a:moveTo>
                  <a:pt x="0" y="0"/>
                </a:moveTo>
                <a:lnTo>
                  <a:pt x="1209914" y="0"/>
                </a:lnTo>
                <a:lnTo>
                  <a:pt x="1209914" y="1257945"/>
                </a:lnTo>
                <a:lnTo>
                  <a:pt x="0" y="125794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0" name="Freeform 20"/>
          <p:cNvSpPr/>
          <p:nvPr/>
        </p:nvSpPr>
        <p:spPr>
          <a:xfrm>
            <a:off x="11674858" y="6800303"/>
            <a:ext cx="1550423" cy="1550423"/>
          </a:xfrm>
          <a:custGeom>
            <a:avLst/>
            <a:gdLst/>
            <a:ahLst/>
            <a:cxnLst/>
            <a:rect l="l" t="t" r="r" b="b"/>
            <a:pathLst>
              <a:path w="1550423" h="1550423">
                <a:moveTo>
                  <a:pt x="0" y="0"/>
                </a:moveTo>
                <a:lnTo>
                  <a:pt x="1550423" y="0"/>
                </a:lnTo>
                <a:lnTo>
                  <a:pt x="1550423" y="1550423"/>
                </a:lnTo>
                <a:lnTo>
                  <a:pt x="0" y="155042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1" name="TextBox 21"/>
          <p:cNvSpPr txBox="1"/>
          <p:nvPr/>
        </p:nvSpPr>
        <p:spPr>
          <a:xfrm>
            <a:off x="4786328" y="8668240"/>
            <a:ext cx="3224472" cy="852805"/>
          </a:xfrm>
          <a:prstGeom prst="rect">
            <a:avLst/>
          </a:prstGeom>
        </p:spPr>
        <p:txBody>
          <a:bodyPr lIns="0" tIns="0" rIns="0" bIns="0" rtlCol="0" anchor="t">
            <a:spAutoFit/>
          </a:bodyPr>
          <a:lstStyle/>
          <a:p>
            <a:pPr marL="0" lvl="0" indent="0" algn="ctr">
              <a:lnSpc>
                <a:spcPts val="3380"/>
              </a:lnSpc>
            </a:pPr>
            <a:r>
              <a:rPr lang="en-US" sz="2600">
                <a:solidFill>
                  <a:srgbClr val="2B2B2B"/>
                </a:solidFill>
                <a:latin typeface="BC Sans 2"/>
              </a:rPr>
              <a:t>Lack of Technical Interoperability</a:t>
            </a:r>
          </a:p>
        </p:txBody>
      </p:sp>
      <p:sp>
        <p:nvSpPr>
          <p:cNvPr id="22" name="TextBox 22"/>
          <p:cNvSpPr txBox="1"/>
          <p:nvPr/>
        </p:nvSpPr>
        <p:spPr>
          <a:xfrm>
            <a:off x="7570096" y="4887426"/>
            <a:ext cx="3253315" cy="1281430"/>
          </a:xfrm>
          <a:prstGeom prst="rect">
            <a:avLst/>
          </a:prstGeom>
        </p:spPr>
        <p:txBody>
          <a:bodyPr lIns="0" tIns="0" rIns="0" bIns="0" rtlCol="0" anchor="t">
            <a:spAutoFit/>
          </a:bodyPr>
          <a:lstStyle/>
          <a:p>
            <a:pPr marL="0" lvl="0" indent="0" algn="ctr">
              <a:lnSpc>
                <a:spcPts val="3380"/>
              </a:lnSpc>
            </a:pPr>
            <a:r>
              <a:rPr lang="en-US" sz="2600">
                <a:solidFill>
                  <a:srgbClr val="2B2B2B"/>
                </a:solidFill>
                <a:latin typeface="BC Sans 2"/>
              </a:rPr>
              <a:t>Growing Demand for Trusted ESG Disclosure</a:t>
            </a:r>
          </a:p>
        </p:txBody>
      </p:sp>
      <p:sp>
        <p:nvSpPr>
          <p:cNvPr id="23" name="TextBox 23"/>
          <p:cNvSpPr txBox="1"/>
          <p:nvPr/>
        </p:nvSpPr>
        <p:spPr>
          <a:xfrm>
            <a:off x="2064883" y="4887426"/>
            <a:ext cx="3224472" cy="852805"/>
          </a:xfrm>
          <a:prstGeom prst="rect">
            <a:avLst/>
          </a:prstGeom>
        </p:spPr>
        <p:txBody>
          <a:bodyPr lIns="0" tIns="0" rIns="0" bIns="0" rtlCol="0" anchor="t">
            <a:spAutoFit/>
          </a:bodyPr>
          <a:lstStyle/>
          <a:p>
            <a:pPr marL="0" lvl="0" indent="0" algn="ctr">
              <a:lnSpc>
                <a:spcPts val="3380"/>
              </a:lnSpc>
            </a:pPr>
            <a:r>
              <a:rPr lang="en-US" sz="2600">
                <a:solidFill>
                  <a:srgbClr val="2B2B2B"/>
                </a:solidFill>
                <a:latin typeface="BC Sans 2"/>
              </a:rPr>
              <a:t>Growing Demand for CRMs</a:t>
            </a:r>
          </a:p>
        </p:txBody>
      </p:sp>
      <p:sp>
        <p:nvSpPr>
          <p:cNvPr id="25" name="Freeform 25"/>
          <p:cNvSpPr/>
          <p:nvPr/>
        </p:nvSpPr>
        <p:spPr>
          <a:xfrm>
            <a:off x="14841358" y="9112214"/>
            <a:ext cx="2869318" cy="865063"/>
          </a:xfrm>
          <a:custGeom>
            <a:avLst/>
            <a:gdLst/>
            <a:ahLst/>
            <a:cxnLst/>
            <a:rect l="l" t="t" r="r" b="b"/>
            <a:pathLst>
              <a:path w="2869318" h="865063">
                <a:moveTo>
                  <a:pt x="0" y="0"/>
                </a:moveTo>
                <a:lnTo>
                  <a:pt x="2869318" y="0"/>
                </a:lnTo>
                <a:lnTo>
                  <a:pt x="2869318" y="865063"/>
                </a:lnTo>
                <a:lnTo>
                  <a:pt x="0" y="865063"/>
                </a:lnTo>
                <a:lnTo>
                  <a:pt x="0" y="0"/>
                </a:lnTo>
                <a:close/>
              </a:path>
            </a:pathLst>
          </a:custGeom>
          <a:blipFill>
            <a:blip r:embed="rId13" cstate="screen">
              <a:extLst>
                <a:ext uri="{28A0092B-C50C-407E-A947-70E740481C1C}">
                  <a14:useLocalDpi xmlns:a14="http://schemas.microsoft.com/office/drawing/2010/main"/>
                </a:ext>
              </a:extLst>
            </a:blip>
            <a:stretch>
              <a:fillRect/>
            </a:stretch>
          </a:blipFill>
        </p:spPr>
      </p:sp>
      <p:sp>
        <p:nvSpPr>
          <p:cNvPr id="4" name="TextBox 2">
            <a:extLst>
              <a:ext uri="{FF2B5EF4-FFF2-40B4-BE49-F238E27FC236}">
                <a16:creationId xmlns:a16="http://schemas.microsoft.com/office/drawing/2014/main" id="{5223CBD3-5AA8-E222-7F99-B5B696E774FA}"/>
              </a:ext>
            </a:extLst>
          </p:cNvPr>
          <p:cNvSpPr txBox="1"/>
          <p:nvPr/>
        </p:nvSpPr>
        <p:spPr>
          <a:xfrm>
            <a:off x="1143000" y="1209271"/>
            <a:ext cx="6556931" cy="1139825"/>
          </a:xfrm>
          <a:prstGeom prst="rect">
            <a:avLst/>
          </a:prstGeom>
        </p:spPr>
        <p:txBody>
          <a:bodyPr lIns="0" tIns="0" rIns="0" bIns="0" rtlCol="0" anchor="t">
            <a:spAutoFit/>
          </a:bodyPr>
          <a:lstStyle/>
          <a:p>
            <a:pPr>
              <a:lnSpc>
                <a:spcPts val="8800"/>
              </a:lnSpc>
            </a:pPr>
            <a:r>
              <a:rPr lang="en-US" sz="8000" b="1" dirty="0">
                <a:solidFill>
                  <a:srgbClr val="009EDB"/>
                </a:solidFill>
                <a:latin typeface="BC Sans" pitchFamily="2" charset="0"/>
                <a:ea typeface="BC Sans" pitchFamily="2" charset="0"/>
              </a:rPr>
              <a:t>Challenges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9EDB"/>
        </a:solidFill>
        <a:effectLst/>
      </p:bgPr>
    </p:bg>
    <p:spTree>
      <p:nvGrpSpPr>
        <p:cNvPr id="1" name=""/>
        <p:cNvGrpSpPr/>
        <p:nvPr/>
      </p:nvGrpSpPr>
      <p:grpSpPr>
        <a:xfrm>
          <a:off x="0" y="0"/>
          <a:ext cx="0" cy="0"/>
          <a:chOff x="0" y="0"/>
          <a:chExt cx="0" cy="0"/>
        </a:xfrm>
      </p:grpSpPr>
      <p:grpSp>
        <p:nvGrpSpPr>
          <p:cNvPr id="2" name="Group 2"/>
          <p:cNvGrpSpPr/>
          <p:nvPr/>
        </p:nvGrpSpPr>
        <p:grpSpPr>
          <a:xfrm>
            <a:off x="1241355" y="2312300"/>
            <a:ext cx="3621044" cy="5832595"/>
            <a:chOff x="0" y="0"/>
            <a:chExt cx="938990" cy="1512478"/>
          </a:xfrm>
        </p:grpSpPr>
        <p:sp>
          <p:nvSpPr>
            <p:cNvPr id="3" name="Freeform 3"/>
            <p:cNvSpPr/>
            <p:nvPr/>
          </p:nvSpPr>
          <p:spPr>
            <a:xfrm>
              <a:off x="0" y="0"/>
              <a:ext cx="938990" cy="1512478"/>
            </a:xfrm>
            <a:custGeom>
              <a:avLst/>
              <a:gdLst/>
              <a:ahLst/>
              <a:cxnLst/>
              <a:rect l="l" t="t" r="r" b="b"/>
              <a:pathLst>
                <a:path w="938990" h="1512478">
                  <a:moveTo>
                    <a:pt x="0" y="0"/>
                  </a:moveTo>
                  <a:lnTo>
                    <a:pt x="938990" y="0"/>
                  </a:lnTo>
                  <a:lnTo>
                    <a:pt x="938990" y="1512478"/>
                  </a:lnTo>
                  <a:lnTo>
                    <a:pt x="0" y="1512478"/>
                  </a:lnTo>
                  <a:close/>
                </a:path>
              </a:pathLst>
            </a:custGeom>
            <a:solidFill>
              <a:srgbClr val="FFFFFF"/>
            </a:solidFill>
          </p:spPr>
        </p:sp>
        <p:sp>
          <p:nvSpPr>
            <p:cNvPr id="4" name="TextBox 4"/>
            <p:cNvSpPr txBox="1"/>
            <p:nvPr/>
          </p:nvSpPr>
          <p:spPr>
            <a:xfrm>
              <a:off x="0" y="-28575"/>
              <a:ext cx="812800" cy="841375"/>
            </a:xfrm>
            <a:prstGeom prst="rect">
              <a:avLst/>
            </a:prstGeom>
          </p:spPr>
          <p:txBody>
            <a:bodyPr lIns="53997" tIns="53997" rIns="53997" bIns="53997" rtlCol="0" anchor="ctr"/>
            <a:lstStyle/>
            <a:p>
              <a:pPr algn="ctr">
                <a:lnSpc>
                  <a:spcPts val="3380"/>
                </a:lnSpc>
              </a:pPr>
              <a:endParaRPr/>
            </a:p>
          </p:txBody>
        </p:sp>
      </p:grpSp>
      <p:grpSp>
        <p:nvGrpSpPr>
          <p:cNvPr id="5" name="Group 5"/>
          <p:cNvGrpSpPr/>
          <p:nvPr/>
        </p:nvGrpSpPr>
        <p:grpSpPr>
          <a:xfrm>
            <a:off x="9364186" y="2312300"/>
            <a:ext cx="3621044" cy="5832595"/>
            <a:chOff x="0" y="0"/>
            <a:chExt cx="938990" cy="1512478"/>
          </a:xfrm>
        </p:grpSpPr>
        <p:sp>
          <p:nvSpPr>
            <p:cNvPr id="6" name="Freeform 6"/>
            <p:cNvSpPr/>
            <p:nvPr/>
          </p:nvSpPr>
          <p:spPr>
            <a:xfrm>
              <a:off x="0" y="0"/>
              <a:ext cx="938990" cy="1512478"/>
            </a:xfrm>
            <a:custGeom>
              <a:avLst/>
              <a:gdLst/>
              <a:ahLst/>
              <a:cxnLst/>
              <a:rect l="l" t="t" r="r" b="b"/>
              <a:pathLst>
                <a:path w="938990" h="1512478">
                  <a:moveTo>
                    <a:pt x="0" y="0"/>
                  </a:moveTo>
                  <a:lnTo>
                    <a:pt x="938990" y="0"/>
                  </a:lnTo>
                  <a:lnTo>
                    <a:pt x="938990" y="1512478"/>
                  </a:lnTo>
                  <a:lnTo>
                    <a:pt x="0" y="1512478"/>
                  </a:lnTo>
                  <a:close/>
                </a:path>
              </a:pathLst>
            </a:custGeom>
            <a:solidFill>
              <a:srgbClr val="FFFFFF"/>
            </a:solidFill>
          </p:spPr>
        </p:sp>
        <p:sp>
          <p:nvSpPr>
            <p:cNvPr id="7" name="TextBox 7"/>
            <p:cNvSpPr txBox="1"/>
            <p:nvPr/>
          </p:nvSpPr>
          <p:spPr>
            <a:xfrm>
              <a:off x="0" y="-28575"/>
              <a:ext cx="812800" cy="841375"/>
            </a:xfrm>
            <a:prstGeom prst="rect">
              <a:avLst/>
            </a:prstGeom>
          </p:spPr>
          <p:txBody>
            <a:bodyPr lIns="53997" tIns="53997" rIns="53997" bIns="53997" rtlCol="0" anchor="ctr"/>
            <a:lstStyle/>
            <a:p>
              <a:pPr algn="ctr">
                <a:lnSpc>
                  <a:spcPts val="3380"/>
                </a:lnSpc>
              </a:pPr>
              <a:endParaRPr/>
            </a:p>
          </p:txBody>
        </p:sp>
      </p:grpSp>
      <p:grpSp>
        <p:nvGrpSpPr>
          <p:cNvPr id="8" name="Group 8"/>
          <p:cNvGrpSpPr/>
          <p:nvPr/>
        </p:nvGrpSpPr>
        <p:grpSpPr>
          <a:xfrm>
            <a:off x="5302771" y="2312300"/>
            <a:ext cx="3621044" cy="5832595"/>
            <a:chOff x="0" y="0"/>
            <a:chExt cx="938990" cy="1512478"/>
          </a:xfrm>
        </p:grpSpPr>
        <p:sp>
          <p:nvSpPr>
            <p:cNvPr id="9" name="Freeform 9"/>
            <p:cNvSpPr/>
            <p:nvPr/>
          </p:nvSpPr>
          <p:spPr>
            <a:xfrm>
              <a:off x="0" y="0"/>
              <a:ext cx="938990" cy="1512478"/>
            </a:xfrm>
            <a:custGeom>
              <a:avLst/>
              <a:gdLst/>
              <a:ahLst/>
              <a:cxnLst/>
              <a:rect l="l" t="t" r="r" b="b"/>
              <a:pathLst>
                <a:path w="938990" h="1512478">
                  <a:moveTo>
                    <a:pt x="0" y="0"/>
                  </a:moveTo>
                  <a:lnTo>
                    <a:pt x="938990" y="0"/>
                  </a:lnTo>
                  <a:lnTo>
                    <a:pt x="938990" y="1512478"/>
                  </a:lnTo>
                  <a:lnTo>
                    <a:pt x="0" y="1512478"/>
                  </a:lnTo>
                  <a:close/>
                </a:path>
              </a:pathLst>
            </a:custGeom>
            <a:solidFill>
              <a:srgbClr val="FFFFFF"/>
            </a:solidFill>
          </p:spPr>
        </p:sp>
        <p:sp>
          <p:nvSpPr>
            <p:cNvPr id="10" name="TextBox 10"/>
            <p:cNvSpPr txBox="1"/>
            <p:nvPr/>
          </p:nvSpPr>
          <p:spPr>
            <a:xfrm>
              <a:off x="0" y="-28575"/>
              <a:ext cx="812800" cy="841375"/>
            </a:xfrm>
            <a:prstGeom prst="rect">
              <a:avLst/>
            </a:prstGeom>
          </p:spPr>
          <p:txBody>
            <a:bodyPr lIns="53997" tIns="53997" rIns="53997" bIns="53997" rtlCol="0" anchor="ctr"/>
            <a:lstStyle/>
            <a:p>
              <a:pPr algn="ctr">
                <a:lnSpc>
                  <a:spcPts val="3380"/>
                </a:lnSpc>
              </a:pPr>
              <a:endParaRPr/>
            </a:p>
          </p:txBody>
        </p:sp>
      </p:grpSp>
      <p:grpSp>
        <p:nvGrpSpPr>
          <p:cNvPr id="11" name="Group 11"/>
          <p:cNvGrpSpPr/>
          <p:nvPr/>
        </p:nvGrpSpPr>
        <p:grpSpPr>
          <a:xfrm>
            <a:off x="13425601" y="2312300"/>
            <a:ext cx="3621044" cy="5832595"/>
            <a:chOff x="0" y="0"/>
            <a:chExt cx="938990" cy="1512478"/>
          </a:xfrm>
        </p:grpSpPr>
        <p:sp>
          <p:nvSpPr>
            <p:cNvPr id="12" name="Freeform 12"/>
            <p:cNvSpPr/>
            <p:nvPr/>
          </p:nvSpPr>
          <p:spPr>
            <a:xfrm>
              <a:off x="0" y="0"/>
              <a:ext cx="938990" cy="1512478"/>
            </a:xfrm>
            <a:custGeom>
              <a:avLst/>
              <a:gdLst/>
              <a:ahLst/>
              <a:cxnLst/>
              <a:rect l="l" t="t" r="r" b="b"/>
              <a:pathLst>
                <a:path w="938990" h="1512478">
                  <a:moveTo>
                    <a:pt x="0" y="0"/>
                  </a:moveTo>
                  <a:lnTo>
                    <a:pt x="938990" y="0"/>
                  </a:lnTo>
                  <a:lnTo>
                    <a:pt x="938990" y="1512478"/>
                  </a:lnTo>
                  <a:lnTo>
                    <a:pt x="0" y="1512478"/>
                  </a:lnTo>
                  <a:close/>
                </a:path>
              </a:pathLst>
            </a:custGeom>
            <a:solidFill>
              <a:srgbClr val="FFFFFF"/>
            </a:solidFill>
          </p:spPr>
        </p:sp>
        <p:sp>
          <p:nvSpPr>
            <p:cNvPr id="13" name="TextBox 13"/>
            <p:cNvSpPr txBox="1"/>
            <p:nvPr/>
          </p:nvSpPr>
          <p:spPr>
            <a:xfrm>
              <a:off x="0" y="-28575"/>
              <a:ext cx="812800" cy="841375"/>
            </a:xfrm>
            <a:prstGeom prst="rect">
              <a:avLst/>
            </a:prstGeom>
          </p:spPr>
          <p:txBody>
            <a:bodyPr lIns="53997" tIns="53997" rIns="53997" bIns="53997" rtlCol="0" anchor="ctr"/>
            <a:lstStyle/>
            <a:p>
              <a:pPr algn="ctr">
                <a:lnSpc>
                  <a:spcPts val="3380"/>
                </a:lnSpc>
              </a:pPr>
              <a:endParaRPr/>
            </a:p>
          </p:txBody>
        </p:sp>
      </p:grpSp>
      <p:sp>
        <p:nvSpPr>
          <p:cNvPr id="14" name="Freeform 14"/>
          <p:cNvSpPr/>
          <p:nvPr/>
        </p:nvSpPr>
        <p:spPr>
          <a:xfrm>
            <a:off x="1508738" y="3827306"/>
            <a:ext cx="3065043" cy="516679"/>
          </a:xfrm>
          <a:custGeom>
            <a:avLst/>
            <a:gdLst/>
            <a:ahLst/>
            <a:cxnLst/>
            <a:rect l="l" t="t" r="r" b="b"/>
            <a:pathLst>
              <a:path w="3065043" h="516679">
                <a:moveTo>
                  <a:pt x="0" y="0"/>
                </a:moveTo>
                <a:lnTo>
                  <a:pt x="3065044" y="0"/>
                </a:lnTo>
                <a:lnTo>
                  <a:pt x="3065044" y="516679"/>
                </a:lnTo>
                <a:lnTo>
                  <a:pt x="0" y="516679"/>
                </a:lnTo>
                <a:lnTo>
                  <a:pt x="0" y="0"/>
                </a:lnTo>
                <a:close/>
              </a:path>
            </a:pathLst>
          </a:custGeom>
          <a:blipFill>
            <a:blip r:embed="rId2"/>
            <a:stretch>
              <a:fillRect/>
            </a:stretch>
          </a:blipFill>
        </p:spPr>
      </p:sp>
      <p:sp>
        <p:nvSpPr>
          <p:cNvPr id="15" name="Freeform 15"/>
          <p:cNvSpPr/>
          <p:nvPr/>
        </p:nvSpPr>
        <p:spPr>
          <a:xfrm>
            <a:off x="1471323" y="5228597"/>
            <a:ext cx="3139874" cy="1016177"/>
          </a:xfrm>
          <a:custGeom>
            <a:avLst/>
            <a:gdLst/>
            <a:ahLst/>
            <a:cxnLst/>
            <a:rect l="l" t="t" r="r" b="b"/>
            <a:pathLst>
              <a:path w="3139874" h="1016177">
                <a:moveTo>
                  <a:pt x="0" y="0"/>
                </a:moveTo>
                <a:lnTo>
                  <a:pt x="3139874" y="0"/>
                </a:lnTo>
                <a:lnTo>
                  <a:pt x="3139874" y="1016178"/>
                </a:lnTo>
                <a:lnTo>
                  <a:pt x="0" y="1016178"/>
                </a:lnTo>
                <a:lnTo>
                  <a:pt x="0" y="0"/>
                </a:lnTo>
                <a:close/>
              </a:path>
            </a:pathLst>
          </a:custGeom>
          <a:blipFill>
            <a:blip r:embed="rId3"/>
            <a:stretch>
              <a:fillRect/>
            </a:stretch>
          </a:blipFill>
        </p:spPr>
      </p:sp>
      <p:sp>
        <p:nvSpPr>
          <p:cNvPr id="16" name="Freeform 16"/>
          <p:cNvSpPr/>
          <p:nvPr/>
        </p:nvSpPr>
        <p:spPr>
          <a:xfrm>
            <a:off x="5691902" y="3408997"/>
            <a:ext cx="3044921" cy="1353298"/>
          </a:xfrm>
          <a:custGeom>
            <a:avLst/>
            <a:gdLst/>
            <a:ahLst/>
            <a:cxnLst/>
            <a:rect l="l" t="t" r="r" b="b"/>
            <a:pathLst>
              <a:path w="3044921" h="1353298">
                <a:moveTo>
                  <a:pt x="0" y="0"/>
                </a:moveTo>
                <a:lnTo>
                  <a:pt x="3044921" y="0"/>
                </a:lnTo>
                <a:lnTo>
                  <a:pt x="3044921" y="1353298"/>
                </a:lnTo>
                <a:lnTo>
                  <a:pt x="0" y="1353298"/>
                </a:lnTo>
                <a:lnTo>
                  <a:pt x="0" y="0"/>
                </a:lnTo>
                <a:close/>
              </a:path>
            </a:pathLst>
          </a:custGeom>
          <a:blipFill>
            <a:blip r:embed="rId4"/>
            <a:stretch>
              <a:fillRect/>
            </a:stretch>
          </a:blipFill>
        </p:spPr>
      </p:sp>
      <p:sp>
        <p:nvSpPr>
          <p:cNvPr id="17" name="Freeform 17"/>
          <p:cNvSpPr/>
          <p:nvPr/>
        </p:nvSpPr>
        <p:spPr>
          <a:xfrm>
            <a:off x="5691902" y="4762295"/>
            <a:ext cx="1350418" cy="1155647"/>
          </a:xfrm>
          <a:custGeom>
            <a:avLst/>
            <a:gdLst/>
            <a:ahLst/>
            <a:cxnLst/>
            <a:rect l="l" t="t" r="r" b="b"/>
            <a:pathLst>
              <a:path w="1350418" h="1155647">
                <a:moveTo>
                  <a:pt x="0" y="0"/>
                </a:moveTo>
                <a:lnTo>
                  <a:pt x="1350418" y="0"/>
                </a:lnTo>
                <a:lnTo>
                  <a:pt x="1350418" y="1155646"/>
                </a:lnTo>
                <a:lnTo>
                  <a:pt x="0" y="1155646"/>
                </a:lnTo>
                <a:lnTo>
                  <a:pt x="0" y="0"/>
                </a:lnTo>
                <a:close/>
              </a:path>
            </a:pathLst>
          </a:custGeom>
          <a:blipFill>
            <a:blip r:embed="rId5"/>
            <a:stretch>
              <a:fillRect/>
            </a:stretch>
          </a:blipFill>
        </p:spPr>
      </p:sp>
      <p:sp>
        <p:nvSpPr>
          <p:cNvPr id="18" name="Freeform 18"/>
          <p:cNvSpPr/>
          <p:nvPr/>
        </p:nvSpPr>
        <p:spPr>
          <a:xfrm>
            <a:off x="6199733" y="6244775"/>
            <a:ext cx="2259291" cy="1240758"/>
          </a:xfrm>
          <a:custGeom>
            <a:avLst/>
            <a:gdLst/>
            <a:ahLst/>
            <a:cxnLst/>
            <a:rect l="l" t="t" r="r" b="b"/>
            <a:pathLst>
              <a:path w="2259291" h="1240758">
                <a:moveTo>
                  <a:pt x="0" y="0"/>
                </a:moveTo>
                <a:lnTo>
                  <a:pt x="2259291" y="0"/>
                </a:lnTo>
                <a:lnTo>
                  <a:pt x="2259291" y="1240758"/>
                </a:lnTo>
                <a:lnTo>
                  <a:pt x="0" y="1240758"/>
                </a:lnTo>
                <a:lnTo>
                  <a:pt x="0" y="0"/>
                </a:lnTo>
                <a:close/>
              </a:path>
            </a:pathLst>
          </a:custGeom>
          <a:blipFill>
            <a:blip r:embed="rId6"/>
            <a:stretch>
              <a:fillRect/>
            </a:stretch>
          </a:blipFill>
        </p:spPr>
      </p:sp>
      <p:sp>
        <p:nvSpPr>
          <p:cNvPr id="19" name="Freeform 19"/>
          <p:cNvSpPr/>
          <p:nvPr/>
        </p:nvSpPr>
        <p:spPr>
          <a:xfrm>
            <a:off x="9721437" y="2859162"/>
            <a:ext cx="1379002" cy="1936289"/>
          </a:xfrm>
          <a:custGeom>
            <a:avLst/>
            <a:gdLst/>
            <a:ahLst/>
            <a:cxnLst/>
            <a:rect l="l" t="t" r="r" b="b"/>
            <a:pathLst>
              <a:path w="1379002" h="1936289">
                <a:moveTo>
                  <a:pt x="0" y="0"/>
                </a:moveTo>
                <a:lnTo>
                  <a:pt x="1379002" y="0"/>
                </a:lnTo>
                <a:lnTo>
                  <a:pt x="1379002" y="1936289"/>
                </a:lnTo>
                <a:lnTo>
                  <a:pt x="0" y="1936289"/>
                </a:lnTo>
                <a:lnTo>
                  <a:pt x="0" y="0"/>
                </a:lnTo>
                <a:close/>
              </a:path>
            </a:pathLst>
          </a:custGeom>
          <a:blipFill>
            <a:blip r:embed="rId7"/>
            <a:stretch>
              <a:fillRect/>
            </a:stretch>
          </a:blipFill>
        </p:spPr>
      </p:sp>
      <p:sp>
        <p:nvSpPr>
          <p:cNvPr id="20" name="Freeform 20"/>
          <p:cNvSpPr/>
          <p:nvPr/>
        </p:nvSpPr>
        <p:spPr>
          <a:xfrm>
            <a:off x="10745626" y="5476374"/>
            <a:ext cx="1867123" cy="1785152"/>
          </a:xfrm>
          <a:custGeom>
            <a:avLst/>
            <a:gdLst/>
            <a:ahLst/>
            <a:cxnLst/>
            <a:rect l="l" t="t" r="r" b="b"/>
            <a:pathLst>
              <a:path w="1867123" h="1785152">
                <a:moveTo>
                  <a:pt x="0" y="0"/>
                </a:moveTo>
                <a:lnTo>
                  <a:pt x="1867123" y="0"/>
                </a:lnTo>
                <a:lnTo>
                  <a:pt x="1867123" y="1785152"/>
                </a:lnTo>
                <a:lnTo>
                  <a:pt x="0" y="1785152"/>
                </a:lnTo>
                <a:lnTo>
                  <a:pt x="0" y="0"/>
                </a:lnTo>
                <a:close/>
              </a:path>
            </a:pathLst>
          </a:custGeom>
          <a:blipFill>
            <a:blip r:embed="rId8"/>
            <a:stretch>
              <a:fillRect/>
            </a:stretch>
          </a:blipFill>
        </p:spPr>
      </p:sp>
      <p:sp>
        <p:nvSpPr>
          <p:cNvPr id="21" name="Freeform 21"/>
          <p:cNvSpPr/>
          <p:nvPr/>
        </p:nvSpPr>
        <p:spPr>
          <a:xfrm>
            <a:off x="13601447" y="2859162"/>
            <a:ext cx="3246388" cy="818341"/>
          </a:xfrm>
          <a:custGeom>
            <a:avLst/>
            <a:gdLst/>
            <a:ahLst/>
            <a:cxnLst/>
            <a:rect l="l" t="t" r="r" b="b"/>
            <a:pathLst>
              <a:path w="3246388" h="818341">
                <a:moveTo>
                  <a:pt x="0" y="0"/>
                </a:moveTo>
                <a:lnTo>
                  <a:pt x="3246388" y="0"/>
                </a:lnTo>
                <a:lnTo>
                  <a:pt x="3246388" y="818341"/>
                </a:lnTo>
                <a:lnTo>
                  <a:pt x="0" y="818341"/>
                </a:lnTo>
                <a:lnTo>
                  <a:pt x="0" y="0"/>
                </a:lnTo>
                <a:close/>
              </a:path>
            </a:pathLst>
          </a:custGeom>
          <a:blipFill>
            <a:blip r:embed="rId9"/>
            <a:stretch>
              <a:fillRect/>
            </a:stretch>
          </a:blipFill>
        </p:spPr>
      </p:sp>
      <p:sp>
        <p:nvSpPr>
          <p:cNvPr id="22" name="Freeform 22"/>
          <p:cNvSpPr/>
          <p:nvPr/>
        </p:nvSpPr>
        <p:spPr>
          <a:xfrm>
            <a:off x="14067193" y="4244991"/>
            <a:ext cx="2314896" cy="1016541"/>
          </a:xfrm>
          <a:custGeom>
            <a:avLst/>
            <a:gdLst/>
            <a:ahLst/>
            <a:cxnLst/>
            <a:rect l="l" t="t" r="r" b="b"/>
            <a:pathLst>
              <a:path w="2314896" h="1016541">
                <a:moveTo>
                  <a:pt x="0" y="0"/>
                </a:moveTo>
                <a:lnTo>
                  <a:pt x="2314896" y="0"/>
                </a:lnTo>
                <a:lnTo>
                  <a:pt x="2314896" y="1016542"/>
                </a:lnTo>
                <a:lnTo>
                  <a:pt x="0" y="1016542"/>
                </a:lnTo>
                <a:lnTo>
                  <a:pt x="0" y="0"/>
                </a:lnTo>
                <a:close/>
              </a:path>
            </a:pathLst>
          </a:custGeom>
          <a:blipFill>
            <a:blip r:embed="rId10"/>
            <a:stretch>
              <a:fillRect/>
            </a:stretch>
          </a:blipFill>
        </p:spPr>
      </p:sp>
      <p:sp>
        <p:nvSpPr>
          <p:cNvPr id="23" name="Freeform 23"/>
          <p:cNvSpPr/>
          <p:nvPr/>
        </p:nvSpPr>
        <p:spPr>
          <a:xfrm>
            <a:off x="13764806" y="6124103"/>
            <a:ext cx="2919670" cy="992457"/>
          </a:xfrm>
          <a:custGeom>
            <a:avLst/>
            <a:gdLst/>
            <a:ahLst/>
            <a:cxnLst/>
            <a:rect l="l" t="t" r="r" b="b"/>
            <a:pathLst>
              <a:path w="2919670" h="992457">
                <a:moveTo>
                  <a:pt x="0" y="0"/>
                </a:moveTo>
                <a:lnTo>
                  <a:pt x="2919670" y="0"/>
                </a:lnTo>
                <a:lnTo>
                  <a:pt x="2919670" y="992457"/>
                </a:lnTo>
                <a:lnTo>
                  <a:pt x="0" y="992457"/>
                </a:lnTo>
                <a:lnTo>
                  <a:pt x="0" y="0"/>
                </a:lnTo>
                <a:close/>
              </a:path>
            </a:pathLst>
          </a:custGeom>
          <a:blipFill>
            <a:blip r:embed="rId11"/>
            <a:stretch>
              <a:fillRect/>
            </a:stretch>
          </a:blipFill>
        </p:spPr>
      </p:sp>
      <p:sp>
        <p:nvSpPr>
          <p:cNvPr id="24" name="TextBox 24"/>
          <p:cNvSpPr txBox="1"/>
          <p:nvPr/>
        </p:nvSpPr>
        <p:spPr>
          <a:xfrm>
            <a:off x="1281144" y="490548"/>
            <a:ext cx="16194847" cy="1162028"/>
          </a:xfrm>
          <a:prstGeom prst="rect">
            <a:avLst/>
          </a:prstGeom>
        </p:spPr>
        <p:txBody>
          <a:bodyPr lIns="0" tIns="0" rIns="0" bIns="0" rtlCol="0" anchor="t">
            <a:spAutoFit/>
          </a:bodyPr>
          <a:lstStyle/>
          <a:p>
            <a:pPr algn="ctr">
              <a:lnSpc>
                <a:spcPts val="9073"/>
              </a:lnSpc>
            </a:pPr>
            <a:r>
              <a:rPr lang="en-US" sz="8200">
                <a:solidFill>
                  <a:srgbClr val="FFFFFF"/>
                </a:solidFill>
                <a:latin typeface="BC Sans 2"/>
              </a:rPr>
              <a:t>Lack of ESG Harmonization</a:t>
            </a:r>
            <a:endParaRPr lang="en-US" sz="8200">
              <a:solidFill>
                <a:srgbClr val="FFFFFF"/>
              </a:solidFill>
              <a:latin typeface="BC Sans 2"/>
              <a:ea typeface="BC Sans 2"/>
            </a:endParaRPr>
          </a:p>
        </p:txBody>
      </p:sp>
      <p:sp>
        <p:nvSpPr>
          <p:cNvPr id="25" name="TextBox 25"/>
          <p:cNvSpPr txBox="1"/>
          <p:nvPr/>
        </p:nvSpPr>
        <p:spPr>
          <a:xfrm>
            <a:off x="1403783" y="8397019"/>
            <a:ext cx="3274954" cy="573402"/>
          </a:xfrm>
          <a:prstGeom prst="rect">
            <a:avLst/>
          </a:prstGeom>
        </p:spPr>
        <p:txBody>
          <a:bodyPr lIns="0" tIns="0" rIns="0" bIns="0" rtlCol="0" anchor="t">
            <a:spAutoFit/>
          </a:bodyPr>
          <a:lstStyle/>
          <a:p>
            <a:pPr marL="0" lvl="0" indent="0" algn="ctr">
              <a:lnSpc>
                <a:spcPts val="4621"/>
              </a:lnSpc>
            </a:pPr>
            <a:r>
              <a:rPr lang="en-US" sz="3554">
                <a:solidFill>
                  <a:srgbClr val="FFFFFF"/>
                </a:solidFill>
                <a:latin typeface="BC Sans 2"/>
              </a:rPr>
              <a:t>Regulations</a:t>
            </a:r>
          </a:p>
        </p:txBody>
      </p:sp>
      <p:sp>
        <p:nvSpPr>
          <p:cNvPr id="26" name="TextBox 26"/>
          <p:cNvSpPr txBox="1"/>
          <p:nvPr/>
        </p:nvSpPr>
        <p:spPr>
          <a:xfrm>
            <a:off x="5576885" y="8397019"/>
            <a:ext cx="3274954" cy="573402"/>
          </a:xfrm>
          <a:prstGeom prst="rect">
            <a:avLst/>
          </a:prstGeom>
        </p:spPr>
        <p:txBody>
          <a:bodyPr lIns="0" tIns="0" rIns="0" bIns="0" rtlCol="0" anchor="t">
            <a:spAutoFit/>
          </a:bodyPr>
          <a:lstStyle/>
          <a:p>
            <a:pPr marL="0" lvl="0" indent="0" algn="ctr">
              <a:lnSpc>
                <a:spcPts val="4621"/>
              </a:lnSpc>
            </a:pPr>
            <a:r>
              <a:rPr lang="en-US" sz="3554">
                <a:solidFill>
                  <a:srgbClr val="FFFFFF"/>
                </a:solidFill>
                <a:latin typeface="BC Sans 2"/>
              </a:rPr>
              <a:t>Standards </a:t>
            </a:r>
          </a:p>
        </p:txBody>
      </p:sp>
      <p:sp>
        <p:nvSpPr>
          <p:cNvPr id="27" name="TextBox 27"/>
          <p:cNvSpPr txBox="1"/>
          <p:nvPr/>
        </p:nvSpPr>
        <p:spPr>
          <a:xfrm>
            <a:off x="9537231" y="8397019"/>
            <a:ext cx="3274954" cy="573402"/>
          </a:xfrm>
          <a:prstGeom prst="rect">
            <a:avLst/>
          </a:prstGeom>
        </p:spPr>
        <p:txBody>
          <a:bodyPr lIns="0" tIns="0" rIns="0" bIns="0" rtlCol="0" anchor="t">
            <a:spAutoFit/>
          </a:bodyPr>
          <a:lstStyle/>
          <a:p>
            <a:pPr marL="0" lvl="0" indent="0" algn="ctr">
              <a:lnSpc>
                <a:spcPts val="4621"/>
              </a:lnSpc>
            </a:pPr>
            <a:r>
              <a:rPr lang="en-US" sz="3554">
                <a:solidFill>
                  <a:srgbClr val="FFFFFF"/>
                </a:solidFill>
                <a:latin typeface="BC Sans 2"/>
              </a:rPr>
              <a:t>Certifications </a:t>
            </a:r>
          </a:p>
        </p:txBody>
      </p:sp>
      <p:sp>
        <p:nvSpPr>
          <p:cNvPr id="28" name="TextBox 28"/>
          <p:cNvSpPr txBox="1"/>
          <p:nvPr/>
        </p:nvSpPr>
        <p:spPr>
          <a:xfrm>
            <a:off x="13682256" y="8397019"/>
            <a:ext cx="3274954" cy="573402"/>
          </a:xfrm>
          <a:prstGeom prst="rect">
            <a:avLst/>
          </a:prstGeom>
        </p:spPr>
        <p:txBody>
          <a:bodyPr lIns="0" tIns="0" rIns="0" bIns="0" rtlCol="0" anchor="t">
            <a:spAutoFit/>
          </a:bodyPr>
          <a:lstStyle/>
          <a:p>
            <a:pPr marL="0" lvl="0" indent="0" algn="ctr">
              <a:lnSpc>
                <a:spcPts val="4621"/>
              </a:lnSpc>
            </a:pPr>
            <a:r>
              <a:rPr lang="en-US" sz="3554">
                <a:solidFill>
                  <a:srgbClr val="FFFFFF"/>
                </a:solidFill>
                <a:latin typeface="BC Sans 2"/>
              </a:rPr>
              <a:t>Rankings </a:t>
            </a:r>
          </a:p>
        </p:txBody>
      </p:sp>
      <p:sp>
        <p:nvSpPr>
          <p:cNvPr id="29" name="Freeform 29"/>
          <p:cNvSpPr/>
          <p:nvPr/>
        </p:nvSpPr>
        <p:spPr>
          <a:xfrm>
            <a:off x="14841358" y="9112214"/>
            <a:ext cx="2869318" cy="865063"/>
          </a:xfrm>
          <a:custGeom>
            <a:avLst/>
            <a:gdLst/>
            <a:ahLst/>
            <a:cxnLst/>
            <a:rect l="l" t="t" r="r" b="b"/>
            <a:pathLst>
              <a:path w="2869318" h="865063">
                <a:moveTo>
                  <a:pt x="0" y="0"/>
                </a:moveTo>
                <a:lnTo>
                  <a:pt x="2869318" y="0"/>
                </a:lnTo>
                <a:lnTo>
                  <a:pt x="2869318" y="865063"/>
                </a:lnTo>
                <a:lnTo>
                  <a:pt x="0" y="865063"/>
                </a:lnTo>
                <a:lnTo>
                  <a:pt x="0" y="0"/>
                </a:lnTo>
                <a:close/>
              </a:path>
            </a:pathLst>
          </a:custGeom>
          <a:blipFill>
            <a:blip r:embed="rId12" cstate="screen">
              <a:extLst>
                <a:ext uri="{28A0092B-C50C-407E-A947-70E740481C1C}">
                  <a14:useLocalDpi xmlns:a14="http://schemas.microsoft.com/office/drawing/2010/main"/>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Picture 113" descr="A picture containing text, screenshot, diagram, line&#10;&#10;Description automatically generated">
            <a:extLst>
              <a:ext uri="{FF2B5EF4-FFF2-40B4-BE49-F238E27FC236}">
                <a16:creationId xmlns:a16="http://schemas.microsoft.com/office/drawing/2014/main" id="{F08B36DC-DE14-2DA7-9E89-237B7DD7A9F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43" y="643"/>
            <a:ext cx="18285714" cy="10285714"/>
          </a:xfrm>
          <a:prstGeom prst="rect">
            <a:avLst/>
          </a:prstGeom>
        </p:spPr>
      </p:pic>
      <p:pic>
        <p:nvPicPr>
          <p:cNvPr id="116" name="Picture 115" descr="A blue text on a black background&#10;&#10;Description automatically generated with medium confidence">
            <a:extLst>
              <a:ext uri="{FF2B5EF4-FFF2-40B4-BE49-F238E27FC236}">
                <a16:creationId xmlns:a16="http://schemas.microsoft.com/office/drawing/2014/main" id="{B9F267BB-DED7-C26B-5688-DA3DCE0E908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944600" y="9334500"/>
            <a:ext cx="3961685" cy="62066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7548" y="580793"/>
            <a:ext cx="16181752" cy="9125415"/>
          </a:xfrm>
          <a:custGeom>
            <a:avLst/>
            <a:gdLst/>
            <a:ahLst/>
            <a:cxnLst/>
            <a:rect l="l" t="t" r="r" b="b"/>
            <a:pathLst>
              <a:path w="16181752" h="9125415">
                <a:moveTo>
                  <a:pt x="0" y="0"/>
                </a:moveTo>
                <a:lnTo>
                  <a:pt x="16181752" y="0"/>
                </a:lnTo>
                <a:lnTo>
                  <a:pt x="16181752" y="9125414"/>
                </a:lnTo>
                <a:lnTo>
                  <a:pt x="0" y="9125414"/>
                </a:lnTo>
                <a:lnTo>
                  <a:pt x="0" y="0"/>
                </a:lnTo>
                <a:close/>
              </a:path>
            </a:pathLst>
          </a:custGeom>
          <a:blipFill>
            <a:blip r:embed="rId2"/>
            <a:stretch>
              <a:fillRect/>
            </a:stretch>
          </a:blipFill>
        </p:spPr>
      </p:sp>
      <p:sp>
        <p:nvSpPr>
          <p:cNvPr id="3" name="Freeform 3"/>
          <p:cNvSpPr/>
          <p:nvPr/>
        </p:nvSpPr>
        <p:spPr>
          <a:xfrm>
            <a:off x="14885353" y="9068218"/>
            <a:ext cx="2869318" cy="865063"/>
          </a:xfrm>
          <a:custGeom>
            <a:avLst/>
            <a:gdLst/>
            <a:ahLst/>
            <a:cxnLst/>
            <a:rect l="l" t="t" r="r" b="b"/>
            <a:pathLst>
              <a:path w="2869318" h="865063">
                <a:moveTo>
                  <a:pt x="0" y="0"/>
                </a:moveTo>
                <a:lnTo>
                  <a:pt x="2869318" y="0"/>
                </a:lnTo>
                <a:lnTo>
                  <a:pt x="2869318" y="865063"/>
                </a:lnTo>
                <a:lnTo>
                  <a:pt x="0" y="865063"/>
                </a:lnTo>
                <a:lnTo>
                  <a:pt x="0" y="0"/>
                </a:lnTo>
                <a:close/>
              </a:path>
            </a:pathLst>
          </a:custGeom>
          <a:blipFill>
            <a:blip r:embed="rId3" cstate="screen">
              <a:extLst>
                <a:ext uri="{28A0092B-C50C-407E-A947-70E740481C1C}">
                  <a14:useLocalDpi xmlns:a14="http://schemas.microsoft.com/office/drawing/2010/main"/>
                </a:ext>
              </a:extLst>
            </a:blip>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8194874" cy="10287000"/>
          </a:xfrm>
          <a:custGeom>
            <a:avLst/>
            <a:gdLst/>
            <a:ahLst/>
            <a:cxnLst/>
            <a:rect l="l" t="t" r="r" b="b"/>
            <a:pathLst>
              <a:path w="8194874" h="10287000">
                <a:moveTo>
                  <a:pt x="0" y="0"/>
                </a:moveTo>
                <a:lnTo>
                  <a:pt x="8194874" y="0"/>
                </a:lnTo>
                <a:lnTo>
                  <a:pt x="8194874" y="10287000"/>
                </a:lnTo>
                <a:lnTo>
                  <a:pt x="0" y="10287000"/>
                </a:lnTo>
                <a:lnTo>
                  <a:pt x="0" y="0"/>
                </a:lnTo>
                <a:close/>
              </a:path>
            </a:pathLst>
          </a:custGeom>
          <a:blipFill>
            <a:blip r:embed="rId3" cstate="screen">
              <a:extLst>
                <a:ext uri="{28A0092B-C50C-407E-A947-70E740481C1C}">
                  <a14:useLocalDpi xmlns:a14="http://schemas.microsoft.com/office/drawing/2010/main"/>
                </a:ext>
              </a:extLst>
            </a:blip>
            <a:stretch>
              <a:fillRect/>
            </a:stretch>
          </a:blipFill>
        </p:spPr>
      </p:sp>
      <p:grpSp>
        <p:nvGrpSpPr>
          <p:cNvPr id="3" name="Group 3"/>
          <p:cNvGrpSpPr/>
          <p:nvPr/>
        </p:nvGrpSpPr>
        <p:grpSpPr>
          <a:xfrm>
            <a:off x="0" y="7989852"/>
            <a:ext cx="8194874" cy="2297148"/>
            <a:chOff x="0" y="0"/>
            <a:chExt cx="2772093" cy="777060"/>
          </a:xfrm>
          <a:solidFill>
            <a:srgbClr val="009EDB"/>
          </a:solidFill>
        </p:grpSpPr>
        <p:sp>
          <p:nvSpPr>
            <p:cNvPr id="4" name="Freeform 4"/>
            <p:cNvSpPr/>
            <p:nvPr/>
          </p:nvSpPr>
          <p:spPr>
            <a:xfrm>
              <a:off x="0" y="0"/>
              <a:ext cx="2772093" cy="777060"/>
            </a:xfrm>
            <a:custGeom>
              <a:avLst/>
              <a:gdLst/>
              <a:ahLst/>
              <a:cxnLst/>
              <a:rect l="l" t="t" r="r" b="b"/>
              <a:pathLst>
                <a:path w="2772093" h="777060">
                  <a:moveTo>
                    <a:pt x="0" y="0"/>
                  </a:moveTo>
                  <a:lnTo>
                    <a:pt x="2772093" y="0"/>
                  </a:lnTo>
                  <a:lnTo>
                    <a:pt x="2772093" y="777060"/>
                  </a:lnTo>
                  <a:lnTo>
                    <a:pt x="0" y="777060"/>
                  </a:lnTo>
                  <a:close/>
                </a:path>
              </a:pathLst>
            </a:custGeom>
            <a:grpFill/>
          </p:spPr>
        </p:sp>
      </p:grpSp>
      <p:sp>
        <p:nvSpPr>
          <p:cNvPr id="5" name="TextBox 5"/>
          <p:cNvSpPr txBox="1"/>
          <p:nvPr/>
        </p:nvSpPr>
        <p:spPr>
          <a:xfrm>
            <a:off x="9446444" y="650875"/>
            <a:ext cx="7812856" cy="2769989"/>
          </a:xfrm>
          <a:prstGeom prst="rect">
            <a:avLst/>
          </a:prstGeom>
        </p:spPr>
        <p:txBody>
          <a:bodyPr lIns="0" tIns="0" rIns="0" bIns="0" rtlCol="0" anchor="t">
            <a:spAutoFit/>
          </a:bodyPr>
          <a:lstStyle/>
          <a:p>
            <a:pPr>
              <a:lnSpc>
                <a:spcPts val="7150"/>
              </a:lnSpc>
            </a:pPr>
            <a:r>
              <a:rPr lang="en-US" sz="6500" b="1" dirty="0">
                <a:solidFill>
                  <a:srgbClr val="009EDB"/>
                </a:solidFill>
                <a:latin typeface="BC Sans" pitchFamily="2" charset="0"/>
                <a:ea typeface="BC Sans" pitchFamily="2" charset="0"/>
              </a:rPr>
              <a:t>Why Traceability &amp; Transparency Matters</a:t>
            </a:r>
          </a:p>
        </p:txBody>
      </p:sp>
      <p:sp>
        <p:nvSpPr>
          <p:cNvPr id="6" name="TextBox 6"/>
          <p:cNvSpPr txBox="1"/>
          <p:nvPr/>
        </p:nvSpPr>
        <p:spPr>
          <a:xfrm>
            <a:off x="269942" y="8589645"/>
            <a:ext cx="7654991" cy="1327785"/>
          </a:xfrm>
          <a:prstGeom prst="rect">
            <a:avLst/>
          </a:prstGeom>
        </p:spPr>
        <p:txBody>
          <a:bodyPr lIns="0" tIns="0" rIns="0" bIns="0" rtlCol="0" anchor="t">
            <a:spAutoFit/>
          </a:bodyPr>
          <a:lstStyle/>
          <a:p>
            <a:pPr>
              <a:lnSpc>
                <a:spcPts val="1560"/>
              </a:lnSpc>
              <a:spcBef>
                <a:spcPct val="0"/>
              </a:spcBef>
            </a:pPr>
            <a:r>
              <a:rPr lang="en-US" sz="1200">
                <a:solidFill>
                  <a:srgbClr val="FFFFFF"/>
                </a:solidFill>
                <a:latin typeface="BC Sans 1"/>
              </a:rPr>
              <a:t>https://www.un.org/sites/un2.un.org/files/high-level_expert_group_n7b.pdf </a:t>
            </a:r>
          </a:p>
          <a:p>
            <a:pPr>
              <a:lnSpc>
                <a:spcPts val="1560"/>
              </a:lnSpc>
              <a:spcBef>
                <a:spcPct val="0"/>
              </a:spcBef>
            </a:pPr>
            <a:r>
              <a:rPr lang="en-US" sz="1200">
                <a:solidFill>
                  <a:srgbClr val="FFFFFF"/>
                </a:solidFill>
                <a:latin typeface="BC Sans 1"/>
              </a:rPr>
              <a:t>https://ec.europa.eu/commission/presscorner/detail/en/ip_21_269 </a:t>
            </a:r>
          </a:p>
          <a:p>
            <a:pPr>
              <a:lnSpc>
                <a:spcPts val="1560"/>
              </a:lnSpc>
              <a:spcBef>
                <a:spcPct val="0"/>
              </a:spcBef>
            </a:pPr>
            <a:r>
              <a:rPr lang="en-US" sz="1200">
                <a:solidFill>
                  <a:srgbClr val="FFFFFF"/>
                </a:solidFill>
                <a:latin typeface="BC Sans 1"/>
              </a:rPr>
              <a:t>https://www.fastcompany.com/90740501/68-of-u-s-execs-admit-their-companies-are-guilty-of-greenwashing </a:t>
            </a:r>
          </a:p>
          <a:p>
            <a:pPr>
              <a:lnSpc>
                <a:spcPts val="1560"/>
              </a:lnSpc>
              <a:spcBef>
                <a:spcPct val="0"/>
              </a:spcBef>
            </a:pPr>
            <a:r>
              <a:rPr lang="en-US" sz="1200">
                <a:solidFill>
                  <a:srgbClr val="FFFFFF"/>
                </a:solidFill>
                <a:latin typeface="BC Sans 1"/>
              </a:rPr>
              <a:t>https://blog.gitnux.com/greenwashing-statistics/ </a:t>
            </a:r>
          </a:p>
          <a:p>
            <a:pPr>
              <a:lnSpc>
                <a:spcPts val="1560"/>
              </a:lnSpc>
              <a:spcBef>
                <a:spcPct val="0"/>
              </a:spcBef>
            </a:pPr>
            <a:r>
              <a:rPr lang="en-US" sz="1200">
                <a:solidFill>
                  <a:srgbClr val="FFFFFF"/>
                </a:solidFill>
                <a:latin typeface="BC Sans 1"/>
              </a:rPr>
              <a:t>https://www.un.org/en/delegate/%E2%80%98zero-tolerance-greenwashing%E2%80%99-guterres-says-report-launch </a:t>
            </a:r>
          </a:p>
        </p:txBody>
      </p:sp>
      <p:sp>
        <p:nvSpPr>
          <p:cNvPr id="7" name="Freeform 7"/>
          <p:cNvSpPr/>
          <p:nvPr/>
        </p:nvSpPr>
        <p:spPr>
          <a:xfrm>
            <a:off x="0" y="0"/>
            <a:ext cx="8194874" cy="7989852"/>
          </a:xfrm>
          <a:custGeom>
            <a:avLst/>
            <a:gdLst/>
            <a:ahLst/>
            <a:cxnLst/>
            <a:rect l="l" t="t" r="r" b="b"/>
            <a:pathLst>
              <a:path w="8194874" h="7989852">
                <a:moveTo>
                  <a:pt x="0" y="0"/>
                </a:moveTo>
                <a:lnTo>
                  <a:pt x="8194874" y="0"/>
                </a:lnTo>
                <a:lnTo>
                  <a:pt x="8194874" y="7989852"/>
                </a:lnTo>
                <a:lnTo>
                  <a:pt x="0" y="7989852"/>
                </a:lnTo>
                <a:lnTo>
                  <a:pt x="0" y="0"/>
                </a:lnTo>
                <a:close/>
              </a:path>
            </a:pathLst>
          </a:custGeom>
          <a:blipFill>
            <a:blip r:embed="rId4" cstate="screen">
              <a:extLst>
                <a:ext uri="{28A0092B-C50C-407E-A947-70E740481C1C}">
                  <a14:useLocalDpi xmlns:a14="http://schemas.microsoft.com/office/drawing/2010/main"/>
                </a:ext>
              </a:extLst>
            </a:blip>
            <a:stretch>
              <a:fillRect/>
            </a:stretch>
          </a:blipFill>
        </p:spPr>
      </p:sp>
      <p:grpSp>
        <p:nvGrpSpPr>
          <p:cNvPr id="8" name="Group 8"/>
          <p:cNvGrpSpPr/>
          <p:nvPr/>
        </p:nvGrpSpPr>
        <p:grpSpPr>
          <a:xfrm>
            <a:off x="8878884" y="3798486"/>
            <a:ext cx="1533627" cy="1533621"/>
            <a:chOff x="0" y="0"/>
            <a:chExt cx="2044836" cy="2044828"/>
          </a:xfrm>
          <a:solidFill>
            <a:srgbClr val="009EDB"/>
          </a:solidFill>
        </p:grpSpPr>
        <p:grpSp>
          <p:nvGrpSpPr>
            <p:cNvPr id="9" name="Group 9"/>
            <p:cNvGrpSpPr>
              <a:grpSpLocks noChangeAspect="1"/>
            </p:cNvGrpSpPr>
            <p:nvPr/>
          </p:nvGrpSpPr>
          <p:grpSpPr>
            <a:xfrm>
              <a:off x="0" y="0"/>
              <a:ext cx="2044836" cy="2044828"/>
              <a:chOff x="0" y="0"/>
              <a:chExt cx="6350000" cy="6349975"/>
            </a:xfrm>
            <a:grpFill/>
          </p:grpSpPr>
          <p:sp>
            <p:nvSpPr>
              <p:cNvPr id="10" name="Freeform 1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grpFill/>
              <a:ln w="12700">
                <a:noFill/>
              </a:ln>
            </p:spPr>
          </p:sp>
        </p:grpSp>
        <p:sp>
          <p:nvSpPr>
            <p:cNvPr id="11" name="TextBox 11"/>
            <p:cNvSpPr txBox="1"/>
            <p:nvPr/>
          </p:nvSpPr>
          <p:spPr>
            <a:xfrm>
              <a:off x="277559" y="658347"/>
              <a:ext cx="1489719" cy="766233"/>
            </a:xfrm>
            <a:prstGeom prst="rect">
              <a:avLst/>
            </a:prstGeom>
            <a:grpFill/>
            <a:ln>
              <a:noFill/>
            </a:ln>
          </p:spPr>
          <p:txBody>
            <a:bodyPr lIns="0" tIns="0" rIns="0" bIns="0" rtlCol="0" anchor="t">
              <a:spAutoFit/>
            </a:bodyPr>
            <a:lstStyle/>
            <a:p>
              <a:pPr>
                <a:lnSpc>
                  <a:spcPts val="4399"/>
                </a:lnSpc>
              </a:pPr>
              <a:r>
                <a:rPr lang="en-US" sz="3999">
                  <a:solidFill>
                    <a:srgbClr val="FFFFFF"/>
                  </a:solidFill>
                  <a:latin typeface="BC Sans 2"/>
                </a:rPr>
                <a:t>59%</a:t>
              </a:r>
            </a:p>
          </p:txBody>
        </p:sp>
      </p:grpSp>
      <p:grpSp>
        <p:nvGrpSpPr>
          <p:cNvPr id="12" name="Group 12"/>
          <p:cNvGrpSpPr/>
          <p:nvPr/>
        </p:nvGrpSpPr>
        <p:grpSpPr>
          <a:xfrm>
            <a:off x="8878884" y="5701646"/>
            <a:ext cx="1533627" cy="1533621"/>
            <a:chOff x="0" y="0"/>
            <a:chExt cx="2044836" cy="2044828"/>
          </a:xfrm>
          <a:solidFill>
            <a:srgbClr val="009EDB"/>
          </a:solidFill>
        </p:grpSpPr>
        <p:grpSp>
          <p:nvGrpSpPr>
            <p:cNvPr id="13" name="Group 13"/>
            <p:cNvGrpSpPr>
              <a:grpSpLocks noChangeAspect="1"/>
            </p:cNvGrpSpPr>
            <p:nvPr/>
          </p:nvGrpSpPr>
          <p:grpSpPr>
            <a:xfrm>
              <a:off x="0" y="0"/>
              <a:ext cx="2044836" cy="2044828"/>
              <a:chOff x="0" y="0"/>
              <a:chExt cx="6350000" cy="6349975"/>
            </a:xfrm>
            <a:grpFill/>
          </p:grpSpPr>
          <p:sp>
            <p:nvSpPr>
              <p:cNvPr id="14" name="Freeform 1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grpFill/>
              <a:ln w="12700">
                <a:noFill/>
              </a:ln>
            </p:spPr>
          </p:sp>
        </p:grpSp>
        <p:sp>
          <p:nvSpPr>
            <p:cNvPr id="15" name="TextBox 15"/>
            <p:cNvSpPr txBox="1"/>
            <p:nvPr/>
          </p:nvSpPr>
          <p:spPr>
            <a:xfrm>
              <a:off x="277559" y="658347"/>
              <a:ext cx="1489719" cy="766233"/>
            </a:xfrm>
            <a:prstGeom prst="rect">
              <a:avLst/>
            </a:prstGeom>
            <a:grpFill/>
            <a:ln>
              <a:noFill/>
            </a:ln>
          </p:spPr>
          <p:txBody>
            <a:bodyPr lIns="0" tIns="0" rIns="0" bIns="0" rtlCol="0" anchor="t">
              <a:spAutoFit/>
            </a:bodyPr>
            <a:lstStyle/>
            <a:p>
              <a:pPr>
                <a:lnSpc>
                  <a:spcPts val="4399"/>
                </a:lnSpc>
              </a:pPr>
              <a:r>
                <a:rPr lang="en-US" sz="3999">
                  <a:solidFill>
                    <a:srgbClr val="FFFFFF"/>
                  </a:solidFill>
                  <a:latin typeface="BC Sans 2"/>
                </a:rPr>
                <a:t>68%</a:t>
              </a:r>
            </a:p>
          </p:txBody>
        </p:sp>
      </p:grpSp>
      <p:grpSp>
        <p:nvGrpSpPr>
          <p:cNvPr id="16" name="Group 16"/>
          <p:cNvGrpSpPr/>
          <p:nvPr/>
        </p:nvGrpSpPr>
        <p:grpSpPr>
          <a:xfrm>
            <a:off x="8878884" y="7604805"/>
            <a:ext cx="1533627" cy="1533621"/>
            <a:chOff x="0" y="0"/>
            <a:chExt cx="2044836" cy="2044828"/>
          </a:xfrm>
          <a:solidFill>
            <a:srgbClr val="009EDB"/>
          </a:solidFill>
        </p:grpSpPr>
        <p:grpSp>
          <p:nvGrpSpPr>
            <p:cNvPr id="17" name="Group 17"/>
            <p:cNvGrpSpPr>
              <a:grpSpLocks noChangeAspect="1"/>
            </p:cNvGrpSpPr>
            <p:nvPr/>
          </p:nvGrpSpPr>
          <p:grpSpPr>
            <a:xfrm>
              <a:off x="0" y="0"/>
              <a:ext cx="2044836" cy="2044828"/>
              <a:chOff x="0" y="0"/>
              <a:chExt cx="6350000" cy="6349975"/>
            </a:xfrm>
            <a:grpFill/>
          </p:grpSpPr>
          <p:sp>
            <p:nvSpPr>
              <p:cNvPr id="18" name="Freeform 1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grpFill/>
              <a:ln w="12700">
                <a:noFill/>
              </a:ln>
            </p:spPr>
          </p:sp>
        </p:grpSp>
        <p:sp>
          <p:nvSpPr>
            <p:cNvPr id="19" name="TextBox 19"/>
            <p:cNvSpPr txBox="1"/>
            <p:nvPr/>
          </p:nvSpPr>
          <p:spPr>
            <a:xfrm>
              <a:off x="277559" y="658347"/>
              <a:ext cx="1489719" cy="766233"/>
            </a:xfrm>
            <a:prstGeom prst="rect">
              <a:avLst/>
            </a:prstGeom>
            <a:grpFill/>
            <a:ln>
              <a:noFill/>
            </a:ln>
          </p:spPr>
          <p:txBody>
            <a:bodyPr lIns="0" tIns="0" rIns="0" bIns="0" rtlCol="0" anchor="t">
              <a:spAutoFit/>
            </a:bodyPr>
            <a:lstStyle/>
            <a:p>
              <a:pPr>
                <a:lnSpc>
                  <a:spcPts val="4399"/>
                </a:lnSpc>
              </a:pPr>
              <a:r>
                <a:rPr lang="en-US" sz="3999">
                  <a:solidFill>
                    <a:srgbClr val="FFFFFF"/>
                  </a:solidFill>
                  <a:latin typeface="BC Sans 2"/>
                </a:rPr>
                <a:t>78%</a:t>
              </a:r>
            </a:p>
          </p:txBody>
        </p:sp>
      </p:grpSp>
      <p:sp>
        <p:nvSpPr>
          <p:cNvPr id="20" name="TextBox 20"/>
          <p:cNvSpPr txBox="1"/>
          <p:nvPr/>
        </p:nvSpPr>
        <p:spPr>
          <a:xfrm>
            <a:off x="10658667" y="4124607"/>
            <a:ext cx="6931959" cy="852805"/>
          </a:xfrm>
          <a:prstGeom prst="rect">
            <a:avLst/>
          </a:prstGeom>
        </p:spPr>
        <p:txBody>
          <a:bodyPr lIns="0" tIns="0" rIns="0" bIns="0" rtlCol="0" anchor="t">
            <a:spAutoFit/>
          </a:bodyPr>
          <a:lstStyle/>
          <a:p>
            <a:pPr marL="0" lvl="0" indent="0">
              <a:lnSpc>
                <a:spcPts val="3380"/>
              </a:lnSpc>
            </a:pPr>
            <a:r>
              <a:rPr lang="en-US" sz="2600" b="1">
                <a:solidFill>
                  <a:srgbClr val="2B2B2B"/>
                </a:solidFill>
                <a:latin typeface="BC Sans" pitchFamily="2" charset="0"/>
                <a:ea typeface="BC Sans" pitchFamily="2" charset="0"/>
              </a:rPr>
              <a:t>Of environmental claims are not backed by evidence. 42% were deemed deceptive. </a:t>
            </a:r>
          </a:p>
        </p:txBody>
      </p:sp>
      <p:sp>
        <p:nvSpPr>
          <p:cNvPr id="21" name="TextBox 21"/>
          <p:cNvSpPr txBox="1"/>
          <p:nvPr/>
        </p:nvSpPr>
        <p:spPr>
          <a:xfrm>
            <a:off x="10658667" y="6027766"/>
            <a:ext cx="6393554" cy="852805"/>
          </a:xfrm>
          <a:prstGeom prst="rect">
            <a:avLst/>
          </a:prstGeom>
        </p:spPr>
        <p:txBody>
          <a:bodyPr lIns="0" tIns="0" rIns="0" bIns="0" rtlCol="0" anchor="t">
            <a:spAutoFit/>
          </a:bodyPr>
          <a:lstStyle/>
          <a:p>
            <a:pPr marL="0" lvl="0" indent="0">
              <a:lnSpc>
                <a:spcPts val="3380"/>
              </a:lnSpc>
            </a:pPr>
            <a:r>
              <a:rPr lang="en-US" sz="2600" b="1">
                <a:solidFill>
                  <a:srgbClr val="2B2B2B"/>
                </a:solidFill>
                <a:latin typeface="BC Sans" pitchFamily="2" charset="0"/>
                <a:ea typeface="BC Sans" pitchFamily="2" charset="0"/>
              </a:rPr>
              <a:t>Of executives admit their company is guilty of greenwashing. </a:t>
            </a:r>
          </a:p>
        </p:txBody>
      </p:sp>
      <p:sp>
        <p:nvSpPr>
          <p:cNvPr id="22" name="TextBox 22"/>
          <p:cNvSpPr txBox="1"/>
          <p:nvPr/>
        </p:nvSpPr>
        <p:spPr>
          <a:xfrm>
            <a:off x="10658667" y="7930926"/>
            <a:ext cx="6766296" cy="852805"/>
          </a:xfrm>
          <a:prstGeom prst="rect">
            <a:avLst/>
          </a:prstGeom>
        </p:spPr>
        <p:txBody>
          <a:bodyPr lIns="0" tIns="0" rIns="0" bIns="0" rtlCol="0" anchor="t">
            <a:spAutoFit/>
          </a:bodyPr>
          <a:lstStyle/>
          <a:p>
            <a:pPr marL="0" lvl="0" indent="0">
              <a:lnSpc>
                <a:spcPts val="3380"/>
              </a:lnSpc>
            </a:pPr>
            <a:r>
              <a:rPr lang="en-US" sz="2600" b="1">
                <a:solidFill>
                  <a:srgbClr val="2B2B2B"/>
                </a:solidFill>
                <a:latin typeface="BC Sans" pitchFamily="2" charset="0"/>
                <a:ea typeface="BC Sans" pitchFamily="2" charset="0"/>
              </a:rPr>
              <a:t>Of consumers believe that companies should be environmentally responsible.</a:t>
            </a:r>
          </a:p>
        </p:txBody>
      </p:sp>
      <p:sp>
        <p:nvSpPr>
          <p:cNvPr id="23" name="Freeform 23"/>
          <p:cNvSpPr/>
          <p:nvPr/>
        </p:nvSpPr>
        <p:spPr>
          <a:xfrm>
            <a:off x="14841358" y="9112214"/>
            <a:ext cx="2869318" cy="865063"/>
          </a:xfrm>
          <a:custGeom>
            <a:avLst/>
            <a:gdLst/>
            <a:ahLst/>
            <a:cxnLst/>
            <a:rect l="l" t="t" r="r" b="b"/>
            <a:pathLst>
              <a:path w="2869318" h="865063">
                <a:moveTo>
                  <a:pt x="0" y="0"/>
                </a:moveTo>
                <a:lnTo>
                  <a:pt x="2869318" y="0"/>
                </a:lnTo>
                <a:lnTo>
                  <a:pt x="2869318" y="865063"/>
                </a:lnTo>
                <a:lnTo>
                  <a:pt x="0" y="865063"/>
                </a:lnTo>
                <a:lnTo>
                  <a:pt x="0" y="0"/>
                </a:lnTo>
                <a:close/>
              </a:path>
            </a:pathLst>
          </a:custGeom>
          <a:blipFill>
            <a:blip r:embed="rId5" cstate="screen">
              <a:extLst>
                <a:ext uri="{28A0092B-C50C-407E-A947-70E740481C1C}">
                  <a14:useLocalDpi xmlns:a14="http://schemas.microsoft.com/office/drawing/2010/main"/>
                </a:ext>
              </a:extLst>
            </a:blip>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64003" y="2337785"/>
            <a:ext cx="6504722" cy="6598447"/>
            <a:chOff x="0" y="0"/>
            <a:chExt cx="1834266" cy="2035256"/>
          </a:xfrm>
        </p:grpSpPr>
        <p:sp>
          <p:nvSpPr>
            <p:cNvPr id="3" name="Freeform 3"/>
            <p:cNvSpPr/>
            <p:nvPr/>
          </p:nvSpPr>
          <p:spPr>
            <a:xfrm>
              <a:off x="0" y="0"/>
              <a:ext cx="1834267" cy="2035256"/>
            </a:xfrm>
            <a:custGeom>
              <a:avLst/>
              <a:gdLst/>
              <a:ahLst/>
              <a:cxnLst/>
              <a:rect l="l" t="t" r="r" b="b"/>
              <a:pathLst>
                <a:path w="1834267" h="2035256">
                  <a:moveTo>
                    <a:pt x="0" y="0"/>
                  </a:moveTo>
                  <a:lnTo>
                    <a:pt x="1834267" y="0"/>
                  </a:lnTo>
                  <a:lnTo>
                    <a:pt x="1834267" y="2035256"/>
                  </a:lnTo>
                  <a:lnTo>
                    <a:pt x="0" y="2035256"/>
                  </a:lnTo>
                  <a:close/>
                </a:path>
              </a:pathLst>
            </a:custGeom>
            <a:solidFill>
              <a:srgbClr val="D9D9D9">
                <a:alpha val="42745"/>
              </a:srgbClr>
            </a:solidFill>
          </p:spPr>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3380"/>
                </a:lnSpc>
              </a:pPr>
              <a:endParaRPr/>
            </a:p>
          </p:txBody>
        </p:sp>
      </p:grpSp>
      <p:sp>
        <p:nvSpPr>
          <p:cNvPr id="5" name="Freeform 5"/>
          <p:cNvSpPr/>
          <p:nvPr/>
        </p:nvSpPr>
        <p:spPr>
          <a:xfrm>
            <a:off x="4094317" y="3142029"/>
            <a:ext cx="3045918" cy="3008229"/>
          </a:xfrm>
          <a:custGeom>
            <a:avLst/>
            <a:gdLst/>
            <a:ahLst/>
            <a:cxnLst/>
            <a:rect l="l" t="t" r="r" b="b"/>
            <a:pathLst>
              <a:path w="2769743" h="2769743">
                <a:moveTo>
                  <a:pt x="0" y="0"/>
                </a:moveTo>
                <a:lnTo>
                  <a:pt x="2769743" y="0"/>
                </a:lnTo>
                <a:lnTo>
                  <a:pt x="2769743" y="2769743"/>
                </a:lnTo>
                <a:lnTo>
                  <a:pt x="0" y="27697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9319275" y="2337785"/>
            <a:ext cx="6504722" cy="6598447"/>
            <a:chOff x="0" y="0"/>
            <a:chExt cx="1834266" cy="2035256"/>
          </a:xfrm>
        </p:grpSpPr>
        <p:sp>
          <p:nvSpPr>
            <p:cNvPr id="7" name="Freeform 7"/>
            <p:cNvSpPr/>
            <p:nvPr/>
          </p:nvSpPr>
          <p:spPr>
            <a:xfrm>
              <a:off x="0" y="0"/>
              <a:ext cx="1834267" cy="2035256"/>
            </a:xfrm>
            <a:custGeom>
              <a:avLst/>
              <a:gdLst/>
              <a:ahLst/>
              <a:cxnLst/>
              <a:rect l="l" t="t" r="r" b="b"/>
              <a:pathLst>
                <a:path w="1834267" h="2035256">
                  <a:moveTo>
                    <a:pt x="0" y="0"/>
                  </a:moveTo>
                  <a:lnTo>
                    <a:pt x="1834267" y="0"/>
                  </a:lnTo>
                  <a:lnTo>
                    <a:pt x="1834267" y="2035256"/>
                  </a:lnTo>
                  <a:lnTo>
                    <a:pt x="0" y="2035256"/>
                  </a:lnTo>
                  <a:close/>
                </a:path>
              </a:pathLst>
            </a:custGeom>
            <a:solidFill>
              <a:srgbClr val="D9D9D9">
                <a:alpha val="42745"/>
              </a:srgbClr>
            </a:solidFill>
          </p:spPr>
        </p:sp>
        <p:sp>
          <p:nvSpPr>
            <p:cNvPr id="8" name="TextBox 8"/>
            <p:cNvSpPr txBox="1"/>
            <p:nvPr/>
          </p:nvSpPr>
          <p:spPr>
            <a:xfrm>
              <a:off x="0" y="-28575"/>
              <a:ext cx="812800" cy="841375"/>
            </a:xfrm>
            <a:prstGeom prst="rect">
              <a:avLst/>
            </a:prstGeom>
          </p:spPr>
          <p:txBody>
            <a:bodyPr lIns="50800" tIns="50800" rIns="50800" bIns="50800" rtlCol="0" anchor="ctr"/>
            <a:lstStyle/>
            <a:p>
              <a:pPr algn="ctr">
                <a:lnSpc>
                  <a:spcPts val="3380"/>
                </a:lnSpc>
              </a:pPr>
              <a:endParaRPr/>
            </a:p>
          </p:txBody>
        </p:sp>
      </p:grpSp>
      <p:sp>
        <p:nvSpPr>
          <p:cNvPr id="9" name="Freeform 9"/>
          <p:cNvSpPr/>
          <p:nvPr/>
        </p:nvSpPr>
        <p:spPr>
          <a:xfrm>
            <a:off x="10891501" y="3137796"/>
            <a:ext cx="3121323" cy="2934890"/>
          </a:xfrm>
          <a:custGeom>
            <a:avLst/>
            <a:gdLst/>
            <a:ahLst/>
            <a:cxnLst/>
            <a:rect l="l" t="t" r="r" b="b"/>
            <a:pathLst>
              <a:path w="2624546" h="2624546">
                <a:moveTo>
                  <a:pt x="0" y="0"/>
                </a:moveTo>
                <a:lnTo>
                  <a:pt x="2624546" y="0"/>
                </a:lnTo>
                <a:lnTo>
                  <a:pt x="2624546" y="2624547"/>
                </a:lnTo>
                <a:lnTo>
                  <a:pt x="0" y="26245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1"/>
          <p:cNvSpPr txBox="1"/>
          <p:nvPr/>
        </p:nvSpPr>
        <p:spPr>
          <a:xfrm>
            <a:off x="2459748" y="2466937"/>
            <a:ext cx="6474347" cy="530357"/>
          </a:xfrm>
          <a:prstGeom prst="rect">
            <a:avLst/>
          </a:prstGeom>
        </p:spPr>
        <p:txBody>
          <a:bodyPr lIns="0" tIns="0" rIns="0" bIns="0" rtlCol="0" anchor="t">
            <a:spAutoFit/>
          </a:bodyPr>
          <a:lstStyle/>
          <a:p>
            <a:pPr marL="0" lvl="0" indent="0" algn="ctr">
              <a:lnSpc>
                <a:spcPts val="4249"/>
              </a:lnSpc>
            </a:pPr>
            <a:r>
              <a:rPr lang="en-US" sz="3268" b="1" dirty="0">
                <a:solidFill>
                  <a:srgbClr val="2B2B2B"/>
                </a:solidFill>
                <a:latin typeface="BC Sans" pitchFamily="2" charset="0"/>
                <a:ea typeface="BC Sans" pitchFamily="2" charset="0"/>
              </a:rPr>
              <a:t>A Race to the Top</a:t>
            </a:r>
          </a:p>
        </p:txBody>
      </p:sp>
      <p:sp>
        <p:nvSpPr>
          <p:cNvPr id="12" name="TextBox 12"/>
          <p:cNvSpPr txBox="1"/>
          <p:nvPr/>
        </p:nvSpPr>
        <p:spPr>
          <a:xfrm>
            <a:off x="9144000" y="2480899"/>
            <a:ext cx="6474347" cy="530357"/>
          </a:xfrm>
          <a:prstGeom prst="rect">
            <a:avLst/>
          </a:prstGeom>
        </p:spPr>
        <p:txBody>
          <a:bodyPr lIns="0" tIns="0" rIns="0" bIns="0" rtlCol="0" anchor="t">
            <a:spAutoFit/>
          </a:bodyPr>
          <a:lstStyle/>
          <a:p>
            <a:pPr marL="0" lvl="0" indent="0" algn="ctr">
              <a:lnSpc>
                <a:spcPts val="4249"/>
              </a:lnSpc>
            </a:pPr>
            <a:r>
              <a:rPr lang="en-US" sz="3268" b="1" dirty="0">
                <a:solidFill>
                  <a:srgbClr val="2B2B2B"/>
                </a:solidFill>
                <a:latin typeface="BC Sans" pitchFamily="2" charset="0"/>
                <a:ea typeface="BC Sans" pitchFamily="2" charset="0"/>
              </a:rPr>
              <a:t>A Race to the Bottom</a:t>
            </a:r>
          </a:p>
        </p:txBody>
      </p:sp>
      <p:sp>
        <p:nvSpPr>
          <p:cNvPr id="13" name="TextBox 13"/>
          <p:cNvSpPr txBox="1"/>
          <p:nvPr/>
        </p:nvSpPr>
        <p:spPr>
          <a:xfrm>
            <a:off x="2604908" y="6318539"/>
            <a:ext cx="6222916" cy="2285626"/>
          </a:xfrm>
          <a:prstGeom prst="rect">
            <a:avLst/>
          </a:prstGeom>
        </p:spPr>
        <p:txBody>
          <a:bodyPr wrap="square" lIns="0" tIns="0" rIns="0" bIns="0" rtlCol="0" anchor="t">
            <a:spAutoFit/>
          </a:bodyPr>
          <a:lstStyle/>
          <a:p>
            <a:pPr marL="816821" lvl="1" indent="-514350">
              <a:lnSpc>
                <a:spcPts val="3642"/>
              </a:lnSpc>
              <a:buFont typeface="+mj-lt"/>
              <a:buAutoNum type="arabicPeriod"/>
            </a:pPr>
            <a:r>
              <a:rPr lang="en-US" sz="2801" dirty="0">
                <a:solidFill>
                  <a:srgbClr val="2B2B2B"/>
                </a:solidFill>
                <a:latin typeface="BC Sans" pitchFamily="2" charset="0"/>
                <a:ea typeface="BC Sans" pitchFamily="2" charset="0"/>
              </a:rPr>
              <a:t>It is hard to fake claims </a:t>
            </a:r>
          </a:p>
          <a:p>
            <a:pPr marL="816821" lvl="1" indent="-514350">
              <a:lnSpc>
                <a:spcPts val="3642"/>
              </a:lnSpc>
              <a:buFont typeface="+mj-lt"/>
              <a:buAutoNum type="arabicPeriod"/>
            </a:pPr>
            <a:r>
              <a:rPr lang="en-US" sz="2801" dirty="0">
                <a:solidFill>
                  <a:srgbClr val="2B2B2B"/>
                </a:solidFill>
                <a:latin typeface="BC Sans" pitchFamily="2" charset="0"/>
                <a:ea typeface="BC Sans" pitchFamily="2" charset="0"/>
              </a:rPr>
              <a:t>Consumer confidence improves</a:t>
            </a:r>
          </a:p>
          <a:p>
            <a:pPr marL="816821" lvl="1" indent="-514350">
              <a:lnSpc>
                <a:spcPts val="3642"/>
              </a:lnSpc>
              <a:buFont typeface="+mj-lt"/>
              <a:buAutoNum type="arabicPeriod"/>
            </a:pPr>
            <a:r>
              <a:rPr lang="en-US" sz="2801" dirty="0">
                <a:solidFill>
                  <a:srgbClr val="2B2B2B"/>
                </a:solidFill>
                <a:latin typeface="BC Sans" pitchFamily="2" charset="0"/>
                <a:ea typeface="BC Sans" pitchFamily="2" charset="0"/>
              </a:rPr>
              <a:t>Higher prices are justified</a:t>
            </a:r>
          </a:p>
          <a:p>
            <a:pPr marL="816821" lvl="1" indent="-514350">
              <a:lnSpc>
                <a:spcPts val="3642"/>
              </a:lnSpc>
              <a:buFont typeface="+mj-lt"/>
              <a:buAutoNum type="arabicPeriod"/>
            </a:pPr>
            <a:r>
              <a:rPr lang="en-US" sz="2801" dirty="0">
                <a:solidFill>
                  <a:srgbClr val="2B2B2B"/>
                </a:solidFill>
                <a:latin typeface="BC Sans" pitchFamily="2" charset="0"/>
                <a:ea typeface="BC Sans" pitchFamily="2" charset="0"/>
              </a:rPr>
              <a:t>Business is motivated to make provable claims </a:t>
            </a:r>
          </a:p>
        </p:txBody>
      </p:sp>
      <p:sp>
        <p:nvSpPr>
          <p:cNvPr id="14" name="TextBox 14"/>
          <p:cNvSpPr txBox="1"/>
          <p:nvPr/>
        </p:nvSpPr>
        <p:spPr>
          <a:xfrm>
            <a:off x="9585894" y="6300590"/>
            <a:ext cx="5971484" cy="2285626"/>
          </a:xfrm>
          <a:prstGeom prst="rect">
            <a:avLst/>
          </a:prstGeom>
        </p:spPr>
        <p:txBody>
          <a:bodyPr lIns="0" tIns="0" rIns="0" bIns="0" rtlCol="0" anchor="t">
            <a:spAutoFit/>
          </a:bodyPr>
          <a:lstStyle/>
          <a:p>
            <a:pPr marL="816821" lvl="1" indent="-514350">
              <a:lnSpc>
                <a:spcPts val="3642"/>
              </a:lnSpc>
              <a:buFont typeface="+mj-lt"/>
              <a:buAutoNum type="arabicPeriod"/>
            </a:pPr>
            <a:r>
              <a:rPr lang="en-US" sz="2801" dirty="0">
                <a:solidFill>
                  <a:srgbClr val="2B2B2B"/>
                </a:solidFill>
                <a:latin typeface="BC Sans" pitchFamily="2" charset="0"/>
                <a:ea typeface="BC Sans" pitchFamily="2" charset="0"/>
              </a:rPr>
              <a:t>It is easy to fake claims </a:t>
            </a:r>
          </a:p>
          <a:p>
            <a:pPr marL="816821" lvl="1" indent="-514350">
              <a:lnSpc>
                <a:spcPts val="3642"/>
              </a:lnSpc>
              <a:buFont typeface="+mj-lt"/>
              <a:buAutoNum type="arabicPeriod"/>
            </a:pPr>
            <a:r>
              <a:rPr lang="en-US" sz="2801" dirty="0">
                <a:solidFill>
                  <a:srgbClr val="2B2B2B"/>
                </a:solidFill>
                <a:latin typeface="BC Sans" pitchFamily="2" charset="0"/>
                <a:ea typeface="BC Sans" pitchFamily="2" charset="0"/>
              </a:rPr>
              <a:t>Consumer confidence drops</a:t>
            </a:r>
          </a:p>
          <a:p>
            <a:pPr marL="816821" lvl="1" indent="-514350">
              <a:lnSpc>
                <a:spcPts val="3642"/>
              </a:lnSpc>
              <a:buFont typeface="+mj-lt"/>
              <a:buAutoNum type="arabicPeriod"/>
            </a:pPr>
            <a:r>
              <a:rPr lang="en-US" sz="2801" dirty="0">
                <a:solidFill>
                  <a:srgbClr val="2B2B2B"/>
                </a:solidFill>
                <a:latin typeface="BC Sans" pitchFamily="2" charset="0"/>
                <a:ea typeface="BC Sans" pitchFamily="2" charset="0"/>
              </a:rPr>
              <a:t>There’s no price differential  </a:t>
            </a:r>
          </a:p>
          <a:p>
            <a:pPr marL="816821" lvl="1" indent="-514350">
              <a:lnSpc>
                <a:spcPts val="3642"/>
              </a:lnSpc>
              <a:buFont typeface="+mj-lt"/>
              <a:buAutoNum type="arabicPeriod"/>
            </a:pPr>
            <a:r>
              <a:rPr lang="en-US" sz="2801" dirty="0">
                <a:solidFill>
                  <a:srgbClr val="2B2B2B"/>
                </a:solidFill>
                <a:latin typeface="BC Sans" pitchFamily="2" charset="0"/>
                <a:ea typeface="BC Sans" pitchFamily="2" charset="0"/>
              </a:rPr>
              <a:t>Well-intentioned businesses fake claims to compete</a:t>
            </a:r>
          </a:p>
        </p:txBody>
      </p:sp>
      <p:sp>
        <p:nvSpPr>
          <p:cNvPr id="15" name="Freeform 15"/>
          <p:cNvSpPr/>
          <p:nvPr/>
        </p:nvSpPr>
        <p:spPr>
          <a:xfrm>
            <a:off x="14907351" y="9112214"/>
            <a:ext cx="2869318" cy="865063"/>
          </a:xfrm>
          <a:custGeom>
            <a:avLst/>
            <a:gdLst/>
            <a:ahLst/>
            <a:cxnLst/>
            <a:rect l="l" t="t" r="r" b="b"/>
            <a:pathLst>
              <a:path w="2869318" h="865063">
                <a:moveTo>
                  <a:pt x="0" y="0"/>
                </a:moveTo>
                <a:lnTo>
                  <a:pt x="2869318" y="0"/>
                </a:lnTo>
                <a:lnTo>
                  <a:pt x="2869318" y="865063"/>
                </a:lnTo>
                <a:lnTo>
                  <a:pt x="0" y="865063"/>
                </a:lnTo>
                <a:lnTo>
                  <a:pt x="0" y="0"/>
                </a:lnTo>
                <a:close/>
              </a:path>
            </a:pathLst>
          </a:custGeom>
          <a:blipFill>
            <a:blip r:embed="rId7" cstate="screen">
              <a:extLst>
                <a:ext uri="{28A0092B-C50C-407E-A947-70E740481C1C}">
                  <a14:useLocalDpi xmlns:a14="http://schemas.microsoft.com/office/drawing/2010/main"/>
                </a:ext>
              </a:extLst>
            </a:blip>
            <a:stretch>
              <a:fillRect/>
            </a:stretch>
          </a:blipFill>
        </p:spPr>
      </p:sp>
      <p:sp>
        <p:nvSpPr>
          <p:cNvPr id="16" name="TextBox 2">
            <a:extLst>
              <a:ext uri="{FF2B5EF4-FFF2-40B4-BE49-F238E27FC236}">
                <a16:creationId xmlns:a16="http://schemas.microsoft.com/office/drawing/2014/main" id="{2E1FDC1F-9C18-9E4E-BEEE-EA739FD299B1}"/>
              </a:ext>
            </a:extLst>
          </p:cNvPr>
          <p:cNvSpPr txBox="1"/>
          <p:nvPr/>
        </p:nvSpPr>
        <p:spPr>
          <a:xfrm>
            <a:off x="1165875" y="1033289"/>
            <a:ext cx="16306800" cy="1128514"/>
          </a:xfrm>
          <a:prstGeom prst="rect">
            <a:avLst/>
          </a:prstGeom>
        </p:spPr>
        <p:txBody>
          <a:bodyPr wrap="square" lIns="0" tIns="0" rIns="0" bIns="0" rtlCol="0" anchor="t">
            <a:spAutoFit/>
          </a:bodyPr>
          <a:lstStyle/>
          <a:p>
            <a:pPr>
              <a:lnSpc>
                <a:spcPts val="8800"/>
              </a:lnSpc>
            </a:pPr>
            <a:r>
              <a:rPr lang="en-US" sz="8000" b="1" dirty="0">
                <a:solidFill>
                  <a:srgbClr val="009EDB"/>
                </a:solidFill>
                <a:latin typeface="BC Sans" pitchFamily="2" charset="0"/>
                <a:ea typeface="BC Sans" pitchFamily="2" charset="0"/>
              </a:rPr>
              <a:t>Consequences of Greenwashing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7">
            <a:extLst>
              <a:ext uri="{FF2B5EF4-FFF2-40B4-BE49-F238E27FC236}">
                <a16:creationId xmlns:a16="http://schemas.microsoft.com/office/drawing/2014/main" id="{FEC74479-14B1-2A84-AA2D-9F7E0E9310F1}"/>
              </a:ext>
            </a:extLst>
          </p:cNvPr>
          <p:cNvSpPr txBox="1"/>
          <p:nvPr/>
        </p:nvSpPr>
        <p:spPr>
          <a:xfrm>
            <a:off x="2977431" y="2931736"/>
            <a:ext cx="3855729" cy="538737"/>
          </a:xfrm>
          <a:prstGeom prst="rect">
            <a:avLst/>
          </a:prstGeom>
        </p:spPr>
        <p:txBody>
          <a:bodyPr lIns="0" tIns="0" rIns="0" bIns="0" rtlCol="0" anchor="t">
            <a:spAutoFit/>
          </a:bodyPr>
          <a:lstStyle/>
          <a:p>
            <a:pPr marL="0" lvl="0" indent="0" algn="l">
              <a:lnSpc>
                <a:spcPts val="4480"/>
              </a:lnSpc>
              <a:spcBef>
                <a:spcPct val="0"/>
              </a:spcBef>
            </a:pPr>
            <a:r>
              <a:rPr lang="en-US" sz="3200" b="1" spc="-32">
                <a:solidFill>
                  <a:srgbClr val="2B2B2B"/>
                </a:solidFill>
                <a:latin typeface="BC Sans" pitchFamily="2" charset="0"/>
                <a:ea typeface="BC Sans" pitchFamily="2" charset="0"/>
              </a:rPr>
              <a:t>Policy Makers </a:t>
            </a:r>
          </a:p>
        </p:txBody>
      </p:sp>
      <p:sp>
        <p:nvSpPr>
          <p:cNvPr id="12" name="TextBox 8">
            <a:extLst>
              <a:ext uri="{FF2B5EF4-FFF2-40B4-BE49-F238E27FC236}">
                <a16:creationId xmlns:a16="http://schemas.microsoft.com/office/drawing/2014/main" id="{B40AD76C-A3C9-7CFD-BB1E-5D13E0E4F9EF}"/>
              </a:ext>
            </a:extLst>
          </p:cNvPr>
          <p:cNvSpPr txBox="1"/>
          <p:nvPr/>
        </p:nvSpPr>
        <p:spPr>
          <a:xfrm>
            <a:off x="11326283" y="2931736"/>
            <a:ext cx="3725844" cy="537845"/>
          </a:xfrm>
          <a:prstGeom prst="rect">
            <a:avLst/>
          </a:prstGeom>
        </p:spPr>
        <p:txBody>
          <a:bodyPr lIns="0" tIns="0" rIns="0" bIns="0" rtlCol="0" anchor="t">
            <a:spAutoFit/>
          </a:bodyPr>
          <a:lstStyle/>
          <a:p>
            <a:pPr marL="0" lvl="0" indent="0">
              <a:lnSpc>
                <a:spcPts val="4480"/>
              </a:lnSpc>
            </a:pPr>
            <a:r>
              <a:rPr lang="en-US" sz="3200" b="1" spc="-32">
                <a:solidFill>
                  <a:srgbClr val="2B2B2B"/>
                </a:solidFill>
                <a:latin typeface="BC Sans" pitchFamily="2" charset="0"/>
                <a:ea typeface="BC Sans" pitchFamily="2" charset="0"/>
              </a:rPr>
              <a:t>Industry Actors</a:t>
            </a:r>
          </a:p>
        </p:txBody>
      </p:sp>
      <p:sp>
        <p:nvSpPr>
          <p:cNvPr id="13" name="TextBox 14">
            <a:extLst>
              <a:ext uri="{FF2B5EF4-FFF2-40B4-BE49-F238E27FC236}">
                <a16:creationId xmlns:a16="http://schemas.microsoft.com/office/drawing/2014/main" id="{BF675D60-4F97-CBCD-213A-B2B8F901C267}"/>
              </a:ext>
            </a:extLst>
          </p:cNvPr>
          <p:cNvSpPr txBox="1"/>
          <p:nvPr/>
        </p:nvSpPr>
        <p:spPr>
          <a:xfrm>
            <a:off x="2977431" y="6352256"/>
            <a:ext cx="5023569" cy="538737"/>
          </a:xfrm>
          <a:prstGeom prst="rect">
            <a:avLst/>
          </a:prstGeom>
        </p:spPr>
        <p:txBody>
          <a:bodyPr wrap="square" lIns="0" tIns="0" rIns="0" bIns="0" rtlCol="0" anchor="t">
            <a:spAutoFit/>
          </a:bodyPr>
          <a:lstStyle/>
          <a:p>
            <a:pPr marL="0" lvl="0" indent="0" algn="l">
              <a:lnSpc>
                <a:spcPts val="4480"/>
              </a:lnSpc>
              <a:spcBef>
                <a:spcPct val="0"/>
              </a:spcBef>
            </a:pPr>
            <a:r>
              <a:rPr lang="en-US" sz="3200" b="1" spc="-32">
                <a:solidFill>
                  <a:srgbClr val="2B2B2B"/>
                </a:solidFill>
                <a:latin typeface="BC Sans" pitchFamily="2" charset="0"/>
                <a:ea typeface="BC Sans" pitchFamily="2" charset="0"/>
              </a:rPr>
              <a:t>CSOs &amp; Standard Bodies</a:t>
            </a:r>
          </a:p>
        </p:txBody>
      </p:sp>
      <p:sp>
        <p:nvSpPr>
          <p:cNvPr id="14" name="TextBox 15">
            <a:extLst>
              <a:ext uri="{FF2B5EF4-FFF2-40B4-BE49-F238E27FC236}">
                <a16:creationId xmlns:a16="http://schemas.microsoft.com/office/drawing/2014/main" id="{27B9FA05-41C8-1863-B871-CAF33514A141}"/>
              </a:ext>
            </a:extLst>
          </p:cNvPr>
          <p:cNvSpPr txBox="1"/>
          <p:nvPr/>
        </p:nvSpPr>
        <p:spPr>
          <a:xfrm>
            <a:off x="2977431" y="3732021"/>
            <a:ext cx="6148325" cy="1412759"/>
          </a:xfrm>
          <a:prstGeom prst="rect">
            <a:avLst/>
          </a:prstGeom>
        </p:spPr>
        <p:txBody>
          <a:bodyPr lIns="0" tIns="0" rIns="0" bIns="0" rtlCol="0" anchor="t">
            <a:spAutoFit/>
          </a:bodyPr>
          <a:lstStyle/>
          <a:p>
            <a:pPr marL="285750" indent="-285750" algn="l">
              <a:lnSpc>
                <a:spcPct val="150000"/>
              </a:lnSpc>
              <a:spcAft>
                <a:spcPts val="300"/>
              </a:spcAft>
              <a:buFont typeface="Arial" panose="020B0604020202020204" pitchFamily="34" charset="0"/>
              <a:buChar char="•"/>
            </a:pPr>
            <a:r>
              <a:rPr lang="en-US" sz="2000" b="1">
                <a:solidFill>
                  <a:schemeClr val="tx1"/>
                </a:solidFill>
                <a:latin typeface="BC Sans" pitchFamily="2" charset="0"/>
                <a:ea typeface="BC Sans" pitchFamily="2" charset="0"/>
              </a:rPr>
              <a:t>Regulations</a:t>
            </a:r>
            <a:r>
              <a:rPr lang="en-US" sz="2000" b="0">
                <a:solidFill>
                  <a:schemeClr val="tx1"/>
                </a:solidFill>
                <a:latin typeface="BC Sans" pitchFamily="2" charset="0"/>
                <a:ea typeface="BC Sans" pitchFamily="2" charset="0"/>
              </a:rPr>
              <a:t> and Standards</a:t>
            </a:r>
          </a:p>
          <a:p>
            <a:pPr marL="285750" indent="-285750" algn="l">
              <a:lnSpc>
                <a:spcPct val="150000"/>
              </a:lnSpc>
              <a:spcAft>
                <a:spcPts val="300"/>
              </a:spcAft>
              <a:buFont typeface="Arial" panose="020B0604020202020204" pitchFamily="34" charset="0"/>
              <a:buChar char="•"/>
            </a:pPr>
            <a:r>
              <a:rPr lang="en-US" sz="2000" b="0">
                <a:solidFill>
                  <a:schemeClr val="tx1"/>
                </a:solidFill>
                <a:latin typeface="BC Sans" pitchFamily="2" charset="0"/>
                <a:ea typeface="BC Sans" pitchFamily="2" charset="0"/>
              </a:rPr>
              <a:t>Inclusive global </a:t>
            </a:r>
            <a:r>
              <a:rPr lang="en-US" sz="2000" b="1">
                <a:solidFill>
                  <a:schemeClr val="tx1"/>
                </a:solidFill>
                <a:latin typeface="BC Sans" pitchFamily="2" charset="0"/>
                <a:ea typeface="BC Sans" pitchFamily="2" charset="0"/>
              </a:rPr>
              <a:t>Ecosystem</a:t>
            </a:r>
          </a:p>
          <a:p>
            <a:pPr marL="285750" indent="-285750" algn="l">
              <a:lnSpc>
                <a:spcPct val="150000"/>
              </a:lnSpc>
              <a:spcAft>
                <a:spcPts val="300"/>
              </a:spcAft>
              <a:buFont typeface="Arial" panose="020B0604020202020204" pitchFamily="34" charset="0"/>
              <a:buChar char="•"/>
            </a:pPr>
            <a:r>
              <a:rPr lang="en-US" sz="2000" b="1">
                <a:solidFill>
                  <a:schemeClr val="tx1"/>
                </a:solidFill>
                <a:latin typeface="BC Sans" pitchFamily="2" charset="0"/>
                <a:ea typeface="BC Sans" pitchFamily="2" charset="0"/>
              </a:rPr>
              <a:t>Capacity-building/tech-transfer</a:t>
            </a:r>
          </a:p>
        </p:txBody>
      </p:sp>
      <p:sp>
        <p:nvSpPr>
          <p:cNvPr id="16" name="TextBox 14">
            <a:extLst>
              <a:ext uri="{FF2B5EF4-FFF2-40B4-BE49-F238E27FC236}">
                <a16:creationId xmlns:a16="http://schemas.microsoft.com/office/drawing/2014/main" id="{BDDEC93E-670D-A5DB-D451-A31D64A5B9A1}"/>
              </a:ext>
            </a:extLst>
          </p:cNvPr>
          <p:cNvSpPr txBox="1"/>
          <p:nvPr/>
        </p:nvSpPr>
        <p:spPr>
          <a:xfrm>
            <a:off x="11326283" y="6352256"/>
            <a:ext cx="5023569" cy="538737"/>
          </a:xfrm>
          <a:prstGeom prst="rect">
            <a:avLst/>
          </a:prstGeom>
        </p:spPr>
        <p:txBody>
          <a:bodyPr wrap="square" lIns="0" tIns="0" rIns="0" bIns="0" rtlCol="0" anchor="t">
            <a:spAutoFit/>
          </a:bodyPr>
          <a:lstStyle/>
          <a:p>
            <a:pPr marL="0" lvl="0" indent="0" algn="l">
              <a:lnSpc>
                <a:spcPts val="4480"/>
              </a:lnSpc>
              <a:spcBef>
                <a:spcPct val="0"/>
              </a:spcBef>
            </a:pPr>
            <a:r>
              <a:rPr lang="en-US" sz="3200" b="1" spc="-32">
                <a:solidFill>
                  <a:srgbClr val="2B2B2B"/>
                </a:solidFill>
                <a:latin typeface="BC Sans" pitchFamily="2" charset="0"/>
                <a:ea typeface="BC Sans" pitchFamily="2" charset="0"/>
              </a:rPr>
              <a:t>Technology Providers</a:t>
            </a:r>
          </a:p>
        </p:txBody>
      </p:sp>
      <p:sp>
        <p:nvSpPr>
          <p:cNvPr id="19" name="TextBox 18">
            <a:extLst>
              <a:ext uri="{FF2B5EF4-FFF2-40B4-BE49-F238E27FC236}">
                <a16:creationId xmlns:a16="http://schemas.microsoft.com/office/drawing/2014/main" id="{B3C3885E-5D36-B574-DE04-233AC7ACA058}"/>
              </a:ext>
            </a:extLst>
          </p:cNvPr>
          <p:cNvSpPr txBox="1"/>
          <p:nvPr/>
        </p:nvSpPr>
        <p:spPr>
          <a:xfrm>
            <a:off x="11229459" y="3619592"/>
            <a:ext cx="9144000" cy="2505366"/>
          </a:xfrm>
          <a:prstGeom prst="rect">
            <a:avLst/>
          </a:prstGeom>
          <a:noFill/>
        </p:spPr>
        <p:txBody>
          <a:bodyPr wrap="square">
            <a:spAutoFit/>
          </a:bodyPr>
          <a:lstStyle/>
          <a:p>
            <a:pPr marL="285750" indent="-285750" algn="l">
              <a:lnSpc>
                <a:spcPct val="150000"/>
              </a:lnSpc>
              <a:spcAft>
                <a:spcPts val="300"/>
              </a:spcAft>
              <a:buFont typeface="Arial" panose="020B0604020202020204" pitchFamily="34" charset="0"/>
              <a:buChar char="•"/>
            </a:pPr>
            <a:r>
              <a:rPr lang="en-US" sz="2000">
                <a:solidFill>
                  <a:schemeClr val="tx1"/>
                </a:solidFill>
                <a:latin typeface="BC Sans" pitchFamily="2" charset="0"/>
                <a:ea typeface="BC Sans" pitchFamily="2" charset="0"/>
              </a:rPr>
              <a:t>Commitment </a:t>
            </a:r>
            <a:r>
              <a:rPr lang="en-US" sz="2000" b="0">
                <a:solidFill>
                  <a:schemeClr val="tx1"/>
                </a:solidFill>
                <a:latin typeface="BC Sans" pitchFamily="2" charset="0"/>
                <a:ea typeface="BC Sans" pitchFamily="2" charset="0"/>
              </a:rPr>
              <a:t>on sustainability</a:t>
            </a:r>
          </a:p>
          <a:p>
            <a:pPr marL="285750" indent="-285750" algn="l">
              <a:lnSpc>
                <a:spcPct val="150000"/>
              </a:lnSpc>
              <a:spcAft>
                <a:spcPts val="300"/>
              </a:spcAft>
              <a:buFont typeface="Arial" panose="020B0604020202020204" pitchFamily="34" charset="0"/>
              <a:buChar char="•"/>
            </a:pPr>
            <a:r>
              <a:rPr lang="en-US" sz="2000" b="0">
                <a:solidFill>
                  <a:schemeClr val="tx1"/>
                </a:solidFill>
                <a:latin typeface="BC Sans" pitchFamily="2" charset="0"/>
                <a:ea typeface="BC Sans" pitchFamily="2" charset="0"/>
              </a:rPr>
              <a:t>Supply chain </a:t>
            </a:r>
            <a:r>
              <a:rPr lang="en-US" sz="2000" b="1">
                <a:solidFill>
                  <a:schemeClr val="tx1"/>
                </a:solidFill>
                <a:latin typeface="BC Sans" pitchFamily="2" charset="0"/>
                <a:ea typeface="BC Sans" pitchFamily="2" charset="0"/>
              </a:rPr>
              <a:t>collaboration</a:t>
            </a:r>
          </a:p>
          <a:p>
            <a:pPr marL="285750" indent="-285750" algn="l">
              <a:lnSpc>
                <a:spcPct val="150000"/>
              </a:lnSpc>
              <a:spcAft>
                <a:spcPts val="300"/>
              </a:spcAft>
              <a:buFont typeface="Arial" panose="020B0604020202020204" pitchFamily="34" charset="0"/>
              <a:buChar char="•"/>
            </a:pPr>
            <a:r>
              <a:rPr lang="en-US" sz="2000" b="1">
                <a:solidFill>
                  <a:schemeClr val="tx1"/>
                </a:solidFill>
                <a:latin typeface="BC Sans" pitchFamily="2" charset="0"/>
                <a:ea typeface="BC Sans" pitchFamily="2" charset="0"/>
              </a:rPr>
              <a:t>Investments</a:t>
            </a:r>
            <a:r>
              <a:rPr lang="en-US" sz="2000">
                <a:solidFill>
                  <a:schemeClr val="tx1"/>
                </a:solidFill>
                <a:latin typeface="BC Sans" pitchFamily="2" charset="0"/>
                <a:ea typeface="BC Sans" pitchFamily="2" charset="0"/>
              </a:rPr>
              <a:t> </a:t>
            </a:r>
            <a:r>
              <a:rPr lang="en-US" sz="2000" b="0">
                <a:solidFill>
                  <a:schemeClr val="tx1"/>
                </a:solidFill>
                <a:latin typeface="BC Sans" pitchFamily="2" charset="0"/>
                <a:ea typeface="BC Sans" pitchFamily="2" charset="0"/>
              </a:rPr>
              <a:t>in technology</a:t>
            </a:r>
          </a:p>
          <a:p>
            <a:pPr marL="285750" indent="-285750" algn="l">
              <a:lnSpc>
                <a:spcPct val="150000"/>
              </a:lnSpc>
              <a:spcAft>
                <a:spcPts val="300"/>
              </a:spcAft>
              <a:buFont typeface="Arial" panose="020B0604020202020204" pitchFamily="34" charset="0"/>
              <a:buChar char="•"/>
            </a:pPr>
            <a:r>
              <a:rPr lang="en-US" sz="2000" b="1">
                <a:solidFill>
                  <a:schemeClr val="tx1"/>
                </a:solidFill>
                <a:latin typeface="BC Sans" pitchFamily="2" charset="0"/>
                <a:ea typeface="BC Sans" pitchFamily="2" charset="0"/>
              </a:rPr>
              <a:t>Trade</a:t>
            </a:r>
            <a:r>
              <a:rPr lang="en-US" sz="2000">
                <a:solidFill>
                  <a:schemeClr val="tx1"/>
                </a:solidFill>
                <a:latin typeface="BC Sans" pitchFamily="2" charset="0"/>
                <a:ea typeface="BC Sans" pitchFamily="2" charset="0"/>
              </a:rPr>
              <a:t> </a:t>
            </a:r>
            <a:r>
              <a:rPr lang="en-US" sz="2000" b="0">
                <a:solidFill>
                  <a:schemeClr val="tx1"/>
                </a:solidFill>
                <a:latin typeface="BC Sans" pitchFamily="2" charset="0"/>
                <a:ea typeface="BC Sans" pitchFamily="2" charset="0"/>
              </a:rPr>
              <a:t>and </a:t>
            </a:r>
            <a:r>
              <a:rPr lang="en-US" sz="2000" b="1">
                <a:solidFill>
                  <a:schemeClr val="tx1"/>
                </a:solidFill>
                <a:latin typeface="BC Sans" pitchFamily="2" charset="0"/>
                <a:ea typeface="BC Sans" pitchFamily="2" charset="0"/>
              </a:rPr>
              <a:t>digitalization</a:t>
            </a:r>
          </a:p>
          <a:p>
            <a:pPr marL="285750" indent="-285750" algn="l">
              <a:lnSpc>
                <a:spcPct val="150000"/>
              </a:lnSpc>
              <a:spcAft>
                <a:spcPts val="300"/>
              </a:spcAft>
              <a:buFont typeface="Arial" panose="020B0604020202020204" pitchFamily="34" charset="0"/>
              <a:buChar char="•"/>
            </a:pPr>
            <a:r>
              <a:rPr lang="en-US" sz="2000" b="1">
                <a:solidFill>
                  <a:schemeClr val="tx1"/>
                </a:solidFill>
                <a:latin typeface="BC Sans" pitchFamily="2" charset="0"/>
                <a:ea typeface="BC Sans" pitchFamily="2" charset="0"/>
              </a:rPr>
              <a:t>Business</a:t>
            </a:r>
            <a:r>
              <a:rPr lang="en-US" sz="2000">
                <a:solidFill>
                  <a:schemeClr val="tx1"/>
                </a:solidFill>
                <a:latin typeface="BC Sans" pitchFamily="2" charset="0"/>
                <a:ea typeface="BC Sans" pitchFamily="2" charset="0"/>
              </a:rPr>
              <a:t> </a:t>
            </a:r>
            <a:r>
              <a:rPr lang="en-US" sz="2000" b="1">
                <a:solidFill>
                  <a:schemeClr val="tx1"/>
                </a:solidFill>
                <a:latin typeface="BC Sans" pitchFamily="2" charset="0"/>
                <a:ea typeface="BC Sans" pitchFamily="2" charset="0"/>
              </a:rPr>
              <a:t>opportunities</a:t>
            </a:r>
          </a:p>
        </p:txBody>
      </p:sp>
      <p:sp>
        <p:nvSpPr>
          <p:cNvPr id="20" name="TextBox 19">
            <a:extLst>
              <a:ext uri="{FF2B5EF4-FFF2-40B4-BE49-F238E27FC236}">
                <a16:creationId xmlns:a16="http://schemas.microsoft.com/office/drawing/2014/main" id="{79811061-7BDC-9583-C86A-60EB49ABABB9}"/>
              </a:ext>
            </a:extLst>
          </p:cNvPr>
          <p:cNvSpPr txBox="1"/>
          <p:nvPr/>
        </p:nvSpPr>
        <p:spPr>
          <a:xfrm>
            <a:off x="2977431" y="7106985"/>
            <a:ext cx="5023568" cy="2005229"/>
          </a:xfrm>
          <a:prstGeom prst="rect">
            <a:avLst/>
          </a:prstGeom>
          <a:noFill/>
        </p:spPr>
        <p:txBody>
          <a:bodyPr wrap="square">
            <a:spAutoFit/>
          </a:bodyPr>
          <a:lstStyle/>
          <a:p>
            <a:pPr marL="285750" indent="-285750" algn="l">
              <a:lnSpc>
                <a:spcPct val="150000"/>
              </a:lnSpc>
              <a:spcAft>
                <a:spcPts val="300"/>
              </a:spcAft>
              <a:buFont typeface="Arial" panose="020B0604020202020204" pitchFamily="34" charset="0"/>
              <a:buChar char="•"/>
            </a:pPr>
            <a:r>
              <a:rPr lang="en-US" sz="2000" b="0">
                <a:solidFill>
                  <a:schemeClr val="tx1"/>
                </a:solidFill>
                <a:latin typeface="BC Sans" pitchFamily="2" charset="0"/>
                <a:ea typeface="BC Sans" pitchFamily="2" charset="0"/>
              </a:rPr>
              <a:t>Ecosystem</a:t>
            </a:r>
            <a:r>
              <a:rPr lang="en-US" sz="2000">
                <a:solidFill>
                  <a:schemeClr val="tx1"/>
                </a:solidFill>
                <a:latin typeface="BC Sans" pitchFamily="2" charset="0"/>
                <a:ea typeface="BC Sans" pitchFamily="2" charset="0"/>
              </a:rPr>
              <a:t> </a:t>
            </a:r>
            <a:r>
              <a:rPr lang="en-US" sz="2000" b="1">
                <a:solidFill>
                  <a:schemeClr val="tx1"/>
                </a:solidFill>
                <a:latin typeface="BC Sans" pitchFamily="2" charset="0"/>
                <a:ea typeface="BC Sans" pitchFamily="2" charset="0"/>
              </a:rPr>
              <a:t>integration</a:t>
            </a:r>
          </a:p>
          <a:p>
            <a:pPr marL="285750" indent="-285750" algn="l">
              <a:lnSpc>
                <a:spcPct val="150000"/>
              </a:lnSpc>
              <a:spcAft>
                <a:spcPts val="300"/>
              </a:spcAft>
              <a:buFont typeface="Arial" panose="020B0604020202020204" pitchFamily="34" charset="0"/>
              <a:buChar char="•"/>
            </a:pPr>
            <a:r>
              <a:rPr lang="en-US" sz="2000" b="1">
                <a:solidFill>
                  <a:schemeClr val="tx1"/>
                </a:solidFill>
                <a:latin typeface="BC Sans" pitchFamily="2" charset="0"/>
                <a:ea typeface="BC Sans" pitchFamily="2" charset="0"/>
              </a:rPr>
              <a:t>Verification</a:t>
            </a:r>
            <a:r>
              <a:rPr lang="en-US" sz="2000">
                <a:solidFill>
                  <a:schemeClr val="tx1"/>
                </a:solidFill>
                <a:latin typeface="BC Sans" pitchFamily="2" charset="0"/>
                <a:ea typeface="BC Sans" pitchFamily="2" charset="0"/>
              </a:rPr>
              <a:t> </a:t>
            </a:r>
            <a:r>
              <a:rPr lang="en-US" sz="2000" b="0">
                <a:solidFill>
                  <a:schemeClr val="tx1"/>
                </a:solidFill>
                <a:latin typeface="BC Sans" pitchFamily="2" charset="0"/>
                <a:ea typeface="BC Sans" pitchFamily="2" charset="0"/>
              </a:rPr>
              <a:t>and monitoring </a:t>
            </a:r>
          </a:p>
          <a:p>
            <a:pPr marL="285750" indent="-285750" algn="l">
              <a:lnSpc>
                <a:spcPct val="150000"/>
              </a:lnSpc>
              <a:spcAft>
                <a:spcPts val="300"/>
              </a:spcAft>
              <a:buFont typeface="Arial" panose="020B0604020202020204" pitchFamily="34" charset="0"/>
              <a:buChar char="•"/>
            </a:pPr>
            <a:r>
              <a:rPr lang="en-US" sz="2000" b="1">
                <a:solidFill>
                  <a:schemeClr val="tx1"/>
                </a:solidFill>
                <a:latin typeface="BC Sans" pitchFamily="2" charset="0"/>
                <a:ea typeface="BC Sans" pitchFamily="2" charset="0"/>
              </a:rPr>
              <a:t>Digital</a:t>
            </a:r>
            <a:r>
              <a:rPr lang="en-US" sz="2000">
                <a:solidFill>
                  <a:schemeClr val="tx1"/>
                </a:solidFill>
                <a:latin typeface="BC Sans" pitchFamily="2" charset="0"/>
                <a:ea typeface="BC Sans" pitchFamily="2" charset="0"/>
              </a:rPr>
              <a:t> </a:t>
            </a:r>
            <a:r>
              <a:rPr lang="en-US" sz="2000" b="0">
                <a:solidFill>
                  <a:schemeClr val="tx1"/>
                </a:solidFill>
                <a:latin typeface="BC Sans" pitchFamily="2" charset="0"/>
                <a:ea typeface="BC Sans" pitchFamily="2" charset="0"/>
              </a:rPr>
              <a:t>validation mechanisms</a:t>
            </a:r>
          </a:p>
          <a:p>
            <a:pPr marL="285750" indent="-285750" algn="l">
              <a:lnSpc>
                <a:spcPct val="150000"/>
              </a:lnSpc>
              <a:spcAft>
                <a:spcPts val="300"/>
              </a:spcAft>
              <a:buFont typeface="Arial" panose="020B0604020202020204" pitchFamily="34" charset="0"/>
              <a:buChar char="•"/>
            </a:pPr>
            <a:r>
              <a:rPr lang="en-US" sz="2000" b="1">
                <a:solidFill>
                  <a:schemeClr val="tx1"/>
                </a:solidFill>
                <a:latin typeface="BC Sans" pitchFamily="2" charset="0"/>
                <a:ea typeface="BC Sans" pitchFamily="2" charset="0"/>
              </a:rPr>
              <a:t>Visibility</a:t>
            </a:r>
            <a:r>
              <a:rPr lang="en-US" sz="2000">
                <a:solidFill>
                  <a:schemeClr val="tx1"/>
                </a:solidFill>
                <a:latin typeface="BC Sans" pitchFamily="2" charset="0"/>
                <a:ea typeface="BC Sans" pitchFamily="2" charset="0"/>
              </a:rPr>
              <a:t> </a:t>
            </a:r>
            <a:r>
              <a:rPr lang="en-US" sz="2000" b="0">
                <a:solidFill>
                  <a:schemeClr val="tx1"/>
                </a:solidFill>
                <a:latin typeface="BC Sans" pitchFamily="2" charset="0"/>
                <a:ea typeface="BC Sans" pitchFamily="2" charset="0"/>
              </a:rPr>
              <a:t>of supply chain actors</a:t>
            </a:r>
            <a:endParaRPr lang="en-US" sz="1800" b="0">
              <a:solidFill>
                <a:schemeClr val="tx1"/>
              </a:solidFill>
              <a:latin typeface="BC Sans" pitchFamily="2" charset="0"/>
              <a:ea typeface="BC Sans" pitchFamily="2" charset="0"/>
            </a:endParaRPr>
          </a:p>
        </p:txBody>
      </p:sp>
      <p:sp>
        <p:nvSpPr>
          <p:cNvPr id="21" name="TextBox 20">
            <a:extLst>
              <a:ext uri="{FF2B5EF4-FFF2-40B4-BE49-F238E27FC236}">
                <a16:creationId xmlns:a16="http://schemas.microsoft.com/office/drawing/2014/main" id="{F6C8B7F2-E9F3-E1D3-1BFE-BCC0263BC7E7}"/>
              </a:ext>
            </a:extLst>
          </p:cNvPr>
          <p:cNvSpPr txBox="1"/>
          <p:nvPr/>
        </p:nvSpPr>
        <p:spPr>
          <a:xfrm>
            <a:off x="11229459" y="7106985"/>
            <a:ext cx="5791200" cy="1466620"/>
          </a:xfrm>
          <a:prstGeom prst="rect">
            <a:avLst/>
          </a:prstGeom>
          <a:noFill/>
        </p:spPr>
        <p:txBody>
          <a:bodyPr wrap="square">
            <a:spAutoFit/>
          </a:bodyPr>
          <a:lstStyle/>
          <a:p>
            <a:pPr marL="285750" indent="-285750" algn="l">
              <a:lnSpc>
                <a:spcPct val="150000"/>
              </a:lnSpc>
              <a:spcAft>
                <a:spcPts val="300"/>
              </a:spcAft>
              <a:buFont typeface="Arial" panose="020B0604020202020204" pitchFamily="34" charset="0"/>
              <a:buChar char="•"/>
            </a:pPr>
            <a:r>
              <a:rPr lang="en-US" sz="2000" b="1">
                <a:solidFill>
                  <a:schemeClr val="tx1"/>
                </a:solidFill>
                <a:latin typeface="BC Sans" pitchFamily="2" charset="0"/>
                <a:ea typeface="BC Sans" pitchFamily="2" charset="0"/>
              </a:rPr>
              <a:t>Scalability</a:t>
            </a:r>
            <a:r>
              <a:rPr lang="en-US" sz="2000" b="0">
                <a:solidFill>
                  <a:schemeClr val="tx1"/>
                </a:solidFill>
                <a:latin typeface="BC Sans" pitchFamily="2" charset="0"/>
                <a:ea typeface="BC Sans" pitchFamily="2" charset="0"/>
              </a:rPr>
              <a:t> to large scale in the industry</a:t>
            </a:r>
          </a:p>
          <a:p>
            <a:pPr marL="285750" indent="-285750" algn="l">
              <a:lnSpc>
                <a:spcPct val="150000"/>
              </a:lnSpc>
              <a:spcAft>
                <a:spcPts val="300"/>
              </a:spcAft>
              <a:buFont typeface="Arial" panose="020B0604020202020204" pitchFamily="34" charset="0"/>
              <a:buChar char="•"/>
            </a:pPr>
            <a:r>
              <a:rPr lang="en-US" sz="2000" b="1">
                <a:solidFill>
                  <a:schemeClr val="tx1"/>
                </a:solidFill>
                <a:latin typeface="BC Sans" pitchFamily="2" charset="0"/>
                <a:ea typeface="BC Sans" pitchFamily="2" charset="0"/>
              </a:rPr>
              <a:t>Interoperability</a:t>
            </a:r>
            <a:r>
              <a:rPr lang="en-US" sz="2000" b="0">
                <a:solidFill>
                  <a:schemeClr val="tx1"/>
                </a:solidFill>
                <a:latin typeface="BC Sans" pitchFamily="2" charset="0"/>
                <a:ea typeface="BC Sans" pitchFamily="2" charset="0"/>
              </a:rPr>
              <a:t> of IT systems and evolving technologies (blockchain/ AI/ IoT/ etc.) </a:t>
            </a:r>
          </a:p>
        </p:txBody>
      </p:sp>
      <p:pic>
        <p:nvPicPr>
          <p:cNvPr id="23" name="Graphic 22" descr="Folder Search outline">
            <a:extLst>
              <a:ext uri="{FF2B5EF4-FFF2-40B4-BE49-F238E27FC236}">
                <a16:creationId xmlns:a16="http://schemas.microsoft.com/office/drawing/2014/main" id="{7DE193D4-4AA9-BCDB-AE6D-0377295CD3B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219200" y="2709335"/>
            <a:ext cx="1412759" cy="1412759"/>
          </a:xfrm>
          <a:prstGeom prst="rect">
            <a:avLst/>
          </a:prstGeom>
        </p:spPr>
      </p:pic>
      <p:pic>
        <p:nvPicPr>
          <p:cNvPr id="25" name="Graphic 24" descr="Mining tools outline">
            <a:extLst>
              <a:ext uri="{FF2B5EF4-FFF2-40B4-BE49-F238E27FC236}">
                <a16:creationId xmlns:a16="http://schemas.microsoft.com/office/drawing/2014/main" id="{DCC2F8F1-DB32-44BA-6F9F-E28F003E681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471228" y="2763201"/>
            <a:ext cx="1412759" cy="1412759"/>
          </a:xfrm>
          <a:prstGeom prst="rect">
            <a:avLst/>
          </a:prstGeom>
        </p:spPr>
      </p:pic>
      <p:pic>
        <p:nvPicPr>
          <p:cNvPr id="27" name="Graphic 26" descr="Internet Of Things outline">
            <a:extLst>
              <a:ext uri="{FF2B5EF4-FFF2-40B4-BE49-F238E27FC236}">
                <a16:creationId xmlns:a16="http://schemas.microsoft.com/office/drawing/2014/main" id="{AD25AEA2-F6D3-425E-0BAF-5C80C449C8A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471227" y="6255433"/>
            <a:ext cx="1412759" cy="1412759"/>
          </a:xfrm>
          <a:prstGeom prst="rect">
            <a:avLst/>
          </a:prstGeom>
        </p:spPr>
      </p:pic>
      <p:pic>
        <p:nvPicPr>
          <p:cNvPr id="29" name="Graphic 28" descr="Checklist outline">
            <a:extLst>
              <a:ext uri="{FF2B5EF4-FFF2-40B4-BE49-F238E27FC236}">
                <a16:creationId xmlns:a16="http://schemas.microsoft.com/office/drawing/2014/main" id="{E0FFC5A7-1847-F7AF-A58D-882C7BB68B0B}"/>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219201" y="6255433"/>
            <a:ext cx="1412758" cy="1412758"/>
          </a:xfrm>
          <a:prstGeom prst="rect">
            <a:avLst/>
          </a:prstGeom>
        </p:spPr>
      </p:pic>
      <p:sp>
        <p:nvSpPr>
          <p:cNvPr id="30" name="Freeform 23">
            <a:extLst>
              <a:ext uri="{FF2B5EF4-FFF2-40B4-BE49-F238E27FC236}">
                <a16:creationId xmlns:a16="http://schemas.microsoft.com/office/drawing/2014/main" id="{EB147B1C-DBD1-F829-BDF2-B89C3A4E26CB}"/>
              </a:ext>
            </a:extLst>
          </p:cNvPr>
          <p:cNvSpPr/>
          <p:nvPr/>
        </p:nvSpPr>
        <p:spPr>
          <a:xfrm>
            <a:off x="14841358" y="9112214"/>
            <a:ext cx="2869318" cy="865063"/>
          </a:xfrm>
          <a:custGeom>
            <a:avLst/>
            <a:gdLst/>
            <a:ahLst/>
            <a:cxnLst/>
            <a:rect l="l" t="t" r="r" b="b"/>
            <a:pathLst>
              <a:path w="2869318" h="865063">
                <a:moveTo>
                  <a:pt x="0" y="0"/>
                </a:moveTo>
                <a:lnTo>
                  <a:pt x="2869318" y="0"/>
                </a:lnTo>
                <a:lnTo>
                  <a:pt x="2869318" y="865063"/>
                </a:lnTo>
                <a:lnTo>
                  <a:pt x="0" y="865063"/>
                </a:lnTo>
                <a:lnTo>
                  <a:pt x="0" y="0"/>
                </a:lnTo>
                <a:close/>
              </a:path>
            </a:pathLst>
          </a:custGeom>
          <a:blipFill>
            <a:blip r:embed="rId11" cstate="screen">
              <a:extLst>
                <a:ext uri="{28A0092B-C50C-407E-A947-70E740481C1C}">
                  <a14:useLocalDpi xmlns:a14="http://schemas.microsoft.com/office/drawing/2010/main"/>
                </a:ext>
              </a:extLst>
            </a:blip>
            <a:stretch>
              <a:fillRect/>
            </a:stretch>
          </a:blipFill>
        </p:spPr>
      </p:sp>
      <p:sp>
        <p:nvSpPr>
          <p:cNvPr id="5" name="TextBox 2">
            <a:extLst>
              <a:ext uri="{FF2B5EF4-FFF2-40B4-BE49-F238E27FC236}">
                <a16:creationId xmlns:a16="http://schemas.microsoft.com/office/drawing/2014/main" id="{44B56C5F-C12E-75F1-70F0-CCC9128D19B9}"/>
              </a:ext>
            </a:extLst>
          </p:cNvPr>
          <p:cNvSpPr txBox="1"/>
          <p:nvPr/>
        </p:nvSpPr>
        <p:spPr>
          <a:xfrm>
            <a:off x="1219200" y="1096179"/>
            <a:ext cx="17068800" cy="1045030"/>
          </a:xfrm>
          <a:prstGeom prst="rect">
            <a:avLst/>
          </a:prstGeom>
        </p:spPr>
        <p:txBody>
          <a:bodyPr wrap="square" lIns="0" tIns="0" rIns="0" bIns="0" rtlCol="0" anchor="t">
            <a:spAutoFit/>
          </a:bodyPr>
          <a:lstStyle/>
          <a:p>
            <a:pPr>
              <a:lnSpc>
                <a:spcPts val="8800"/>
              </a:lnSpc>
            </a:pPr>
            <a:r>
              <a:rPr lang="en-US" sz="6000" b="1" dirty="0">
                <a:solidFill>
                  <a:srgbClr val="009EDB"/>
                </a:solidFill>
                <a:latin typeface="BC Sans" pitchFamily="2" charset="0"/>
                <a:ea typeface="BC Sans" pitchFamily="2" charset="0"/>
              </a:rPr>
              <a:t>Two Years on Textile &amp; Leather Traceability</a:t>
            </a:r>
          </a:p>
        </p:txBody>
      </p:sp>
    </p:spTree>
    <p:extLst>
      <p:ext uri="{BB962C8B-B14F-4D97-AF65-F5344CB8AC3E}">
        <p14:creationId xmlns:p14="http://schemas.microsoft.com/office/powerpoint/2010/main" val="2698674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8071999" y="2451559"/>
            <a:ext cx="2051326" cy="2051318"/>
            <a:chOff x="0" y="0"/>
            <a:chExt cx="6350000" cy="6349975"/>
          </a:xfrm>
          <a:solidFill>
            <a:srgbClr val="009EDB"/>
          </a:solidFill>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grpFill/>
            <a:ln w="12700">
              <a:noFill/>
            </a:ln>
          </p:spPr>
        </p:sp>
      </p:grpSp>
      <p:sp>
        <p:nvSpPr>
          <p:cNvPr id="4" name="TextBox 4"/>
          <p:cNvSpPr txBox="1"/>
          <p:nvPr/>
        </p:nvSpPr>
        <p:spPr>
          <a:xfrm>
            <a:off x="7537575" y="8170559"/>
            <a:ext cx="3253315" cy="852805"/>
          </a:xfrm>
          <a:prstGeom prst="rect">
            <a:avLst/>
          </a:prstGeom>
        </p:spPr>
        <p:txBody>
          <a:bodyPr lIns="0" tIns="0" rIns="0" bIns="0" rtlCol="0" anchor="t">
            <a:spAutoFit/>
          </a:bodyPr>
          <a:lstStyle/>
          <a:p>
            <a:pPr marL="0" lvl="0" indent="0" algn="ctr">
              <a:lnSpc>
                <a:spcPts val="3380"/>
              </a:lnSpc>
            </a:pPr>
            <a:r>
              <a:rPr lang="en-US" sz="2600" b="1">
                <a:solidFill>
                  <a:srgbClr val="2B2B2B"/>
                </a:solidFill>
                <a:latin typeface="BC Sans" pitchFamily="2" charset="0"/>
                <a:ea typeface="BC Sans" pitchFamily="2" charset="0"/>
              </a:rPr>
              <a:t>70+ Partners in Blockchain Pilots</a:t>
            </a:r>
          </a:p>
        </p:txBody>
      </p:sp>
      <p:grpSp>
        <p:nvGrpSpPr>
          <p:cNvPr id="5" name="Group 5"/>
          <p:cNvGrpSpPr>
            <a:grpSpLocks noChangeAspect="1"/>
          </p:cNvGrpSpPr>
          <p:nvPr/>
        </p:nvGrpSpPr>
        <p:grpSpPr>
          <a:xfrm>
            <a:off x="8071999" y="6052175"/>
            <a:ext cx="2051326" cy="2051318"/>
            <a:chOff x="0" y="0"/>
            <a:chExt cx="6350000" cy="6349975"/>
          </a:xfrm>
          <a:solidFill>
            <a:srgbClr val="009EDB"/>
          </a:solidFill>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grpFill/>
            <a:ln w="12700">
              <a:noFill/>
            </a:ln>
          </p:spPr>
        </p:sp>
      </p:grpSp>
      <p:sp>
        <p:nvSpPr>
          <p:cNvPr id="7" name="TextBox 7"/>
          <p:cNvSpPr txBox="1"/>
          <p:nvPr/>
        </p:nvSpPr>
        <p:spPr>
          <a:xfrm>
            <a:off x="12934223" y="4624680"/>
            <a:ext cx="3123231" cy="1285160"/>
          </a:xfrm>
          <a:prstGeom prst="rect">
            <a:avLst/>
          </a:prstGeom>
        </p:spPr>
        <p:txBody>
          <a:bodyPr lIns="0" tIns="0" rIns="0" bIns="0" rtlCol="0" anchor="t">
            <a:spAutoFit/>
          </a:bodyPr>
          <a:lstStyle/>
          <a:p>
            <a:pPr marL="0" lvl="0" indent="0" algn="ctr">
              <a:lnSpc>
                <a:spcPts val="3380"/>
              </a:lnSpc>
            </a:pPr>
            <a:r>
              <a:rPr lang="en-US" sz="2600" b="1">
                <a:solidFill>
                  <a:srgbClr val="2B2B2B"/>
                </a:solidFill>
                <a:latin typeface="BC Sans" pitchFamily="2" charset="0"/>
                <a:ea typeface="BC Sans" pitchFamily="2" charset="0"/>
              </a:rPr>
              <a:t>2000+ Participants</a:t>
            </a:r>
          </a:p>
          <a:p>
            <a:pPr marL="0" lvl="0" indent="0" algn="ctr">
              <a:lnSpc>
                <a:spcPts val="3380"/>
              </a:lnSpc>
            </a:pPr>
            <a:r>
              <a:rPr lang="en-US" sz="2600" b="1">
                <a:solidFill>
                  <a:srgbClr val="2B2B2B"/>
                </a:solidFill>
                <a:latin typeface="BC Sans" pitchFamily="2" charset="0"/>
                <a:ea typeface="BC Sans" pitchFamily="2" charset="0"/>
              </a:rPr>
              <a:t>900+ Experts in the Wide Network </a:t>
            </a:r>
          </a:p>
        </p:txBody>
      </p:sp>
      <p:grpSp>
        <p:nvGrpSpPr>
          <p:cNvPr id="8" name="Group 8"/>
          <p:cNvGrpSpPr>
            <a:grpSpLocks noChangeAspect="1"/>
          </p:cNvGrpSpPr>
          <p:nvPr/>
        </p:nvGrpSpPr>
        <p:grpSpPr>
          <a:xfrm>
            <a:off x="13480292" y="2451559"/>
            <a:ext cx="2051326" cy="2051318"/>
            <a:chOff x="0" y="0"/>
            <a:chExt cx="6350000" cy="6349975"/>
          </a:xfrm>
          <a:solidFill>
            <a:srgbClr val="009EDB"/>
          </a:solidFill>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grpFill/>
            <a:ln w="12700">
              <a:noFill/>
            </a:ln>
          </p:spPr>
        </p:sp>
      </p:grpSp>
      <p:grpSp>
        <p:nvGrpSpPr>
          <p:cNvPr id="10" name="Group 10"/>
          <p:cNvGrpSpPr>
            <a:grpSpLocks noChangeAspect="1"/>
          </p:cNvGrpSpPr>
          <p:nvPr/>
        </p:nvGrpSpPr>
        <p:grpSpPr>
          <a:xfrm>
            <a:off x="2392147" y="6230352"/>
            <a:ext cx="2051326" cy="2051318"/>
            <a:chOff x="0" y="0"/>
            <a:chExt cx="6350000" cy="6349975"/>
          </a:xfrm>
          <a:solidFill>
            <a:srgbClr val="009EDB"/>
          </a:solidFill>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grpFill/>
            <a:ln w="12700">
              <a:noFill/>
            </a:ln>
          </p:spPr>
        </p:sp>
      </p:grpSp>
      <p:grpSp>
        <p:nvGrpSpPr>
          <p:cNvPr id="12" name="Group 12"/>
          <p:cNvGrpSpPr>
            <a:grpSpLocks noChangeAspect="1"/>
          </p:cNvGrpSpPr>
          <p:nvPr/>
        </p:nvGrpSpPr>
        <p:grpSpPr>
          <a:xfrm>
            <a:off x="2392147" y="2451559"/>
            <a:ext cx="2051326" cy="2051318"/>
            <a:chOff x="0" y="0"/>
            <a:chExt cx="6350000" cy="6349975"/>
          </a:xfrm>
          <a:solidFill>
            <a:srgbClr val="009EDB"/>
          </a:solidFill>
        </p:grpSpPr>
        <p:sp>
          <p:nvSpPr>
            <p:cNvPr id="13" name="Freeform 1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grpFill/>
            <a:ln w="12700">
              <a:noFill/>
            </a:ln>
          </p:spPr>
        </p:sp>
      </p:grpSp>
      <p:sp>
        <p:nvSpPr>
          <p:cNvPr id="14" name="Freeform 14"/>
          <p:cNvSpPr/>
          <p:nvPr/>
        </p:nvSpPr>
        <p:spPr>
          <a:xfrm>
            <a:off x="5648176" y="6877486"/>
            <a:ext cx="1209914" cy="1257944"/>
          </a:xfrm>
          <a:custGeom>
            <a:avLst/>
            <a:gdLst/>
            <a:ahLst/>
            <a:cxnLst/>
            <a:rect l="l" t="t" r="r" b="b"/>
            <a:pathLst>
              <a:path w="1209914" h="1257944">
                <a:moveTo>
                  <a:pt x="0" y="0"/>
                </a:moveTo>
                <a:lnTo>
                  <a:pt x="1209914" y="0"/>
                </a:lnTo>
                <a:lnTo>
                  <a:pt x="1209914" y="1257945"/>
                </a:lnTo>
                <a:lnTo>
                  <a:pt x="0" y="12579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TextBox 15"/>
          <p:cNvSpPr txBox="1"/>
          <p:nvPr/>
        </p:nvSpPr>
        <p:spPr>
          <a:xfrm>
            <a:off x="12889413" y="8170559"/>
            <a:ext cx="3253315" cy="424180"/>
          </a:xfrm>
          <a:prstGeom prst="rect">
            <a:avLst/>
          </a:prstGeom>
        </p:spPr>
        <p:txBody>
          <a:bodyPr lIns="0" tIns="0" rIns="0" bIns="0" rtlCol="0" anchor="t">
            <a:spAutoFit/>
          </a:bodyPr>
          <a:lstStyle/>
          <a:p>
            <a:pPr marL="0" lvl="0" indent="0" algn="ctr">
              <a:lnSpc>
                <a:spcPts val="3380"/>
              </a:lnSpc>
            </a:pPr>
            <a:r>
              <a:rPr lang="en-US" sz="2600" b="1">
                <a:solidFill>
                  <a:srgbClr val="2B2B2B"/>
                </a:solidFill>
                <a:latin typeface="BC Sans" pitchFamily="2" charset="0"/>
                <a:ea typeface="BC Sans" pitchFamily="2" charset="0"/>
              </a:rPr>
              <a:t>30+ Countries</a:t>
            </a:r>
          </a:p>
        </p:txBody>
      </p:sp>
      <p:grpSp>
        <p:nvGrpSpPr>
          <p:cNvPr id="16" name="Group 16"/>
          <p:cNvGrpSpPr>
            <a:grpSpLocks noChangeAspect="1"/>
          </p:cNvGrpSpPr>
          <p:nvPr/>
        </p:nvGrpSpPr>
        <p:grpSpPr>
          <a:xfrm>
            <a:off x="13480292" y="6052175"/>
            <a:ext cx="2051326" cy="2051318"/>
            <a:chOff x="0" y="0"/>
            <a:chExt cx="6350000" cy="6349975"/>
          </a:xfrm>
          <a:solidFill>
            <a:srgbClr val="009EDB"/>
          </a:solidFill>
        </p:grpSpPr>
        <p:sp>
          <p:nvSpPr>
            <p:cNvPr id="17" name="Freeform 1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grpFill/>
            <a:ln w="12700">
              <a:noFill/>
            </a:ln>
          </p:spPr>
        </p:sp>
      </p:grpSp>
      <p:sp>
        <p:nvSpPr>
          <p:cNvPr id="18" name="Freeform 18"/>
          <p:cNvSpPr/>
          <p:nvPr/>
        </p:nvSpPr>
        <p:spPr>
          <a:xfrm>
            <a:off x="2807061" y="2810773"/>
            <a:ext cx="1201267" cy="1332890"/>
          </a:xfrm>
          <a:custGeom>
            <a:avLst/>
            <a:gdLst/>
            <a:ahLst/>
            <a:cxnLst/>
            <a:rect l="l" t="t" r="r" b="b"/>
            <a:pathLst>
              <a:path w="1201267" h="1332890">
                <a:moveTo>
                  <a:pt x="0" y="0"/>
                </a:moveTo>
                <a:lnTo>
                  <a:pt x="1201267" y="0"/>
                </a:lnTo>
                <a:lnTo>
                  <a:pt x="1201267" y="1332890"/>
                </a:lnTo>
                <a:lnTo>
                  <a:pt x="0" y="13328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Freeform 19"/>
          <p:cNvSpPr/>
          <p:nvPr/>
        </p:nvSpPr>
        <p:spPr>
          <a:xfrm>
            <a:off x="8448451" y="2819638"/>
            <a:ext cx="1298422" cy="1315161"/>
          </a:xfrm>
          <a:custGeom>
            <a:avLst/>
            <a:gdLst/>
            <a:ahLst/>
            <a:cxnLst/>
            <a:rect l="l" t="t" r="r" b="b"/>
            <a:pathLst>
              <a:path w="1298422" h="1315161">
                <a:moveTo>
                  <a:pt x="0" y="0"/>
                </a:moveTo>
                <a:lnTo>
                  <a:pt x="1298423" y="0"/>
                </a:lnTo>
                <a:lnTo>
                  <a:pt x="1298423" y="1315161"/>
                </a:lnTo>
                <a:lnTo>
                  <a:pt x="0" y="1315161"/>
                </a:lnTo>
                <a:lnTo>
                  <a:pt x="0" y="0"/>
                </a:lnTo>
                <a:close/>
              </a:path>
            </a:pathLst>
          </a:custGeom>
          <a: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p:spPr>
      </p:sp>
      <p:sp>
        <p:nvSpPr>
          <p:cNvPr id="20" name="Freeform 20"/>
          <p:cNvSpPr/>
          <p:nvPr/>
        </p:nvSpPr>
        <p:spPr>
          <a:xfrm>
            <a:off x="13758568" y="2739947"/>
            <a:ext cx="1520761" cy="1482704"/>
          </a:xfrm>
          <a:custGeom>
            <a:avLst/>
            <a:gdLst/>
            <a:ahLst/>
            <a:cxnLst/>
            <a:rect l="l" t="t" r="r" b="b"/>
            <a:pathLst>
              <a:path w="1474541" h="1474541">
                <a:moveTo>
                  <a:pt x="0" y="0"/>
                </a:moveTo>
                <a:lnTo>
                  <a:pt x="1474541" y="0"/>
                </a:lnTo>
                <a:lnTo>
                  <a:pt x="1474541" y="1474541"/>
                </a:lnTo>
                <a:lnTo>
                  <a:pt x="0" y="147454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1" name="Freeform 21"/>
          <p:cNvSpPr/>
          <p:nvPr/>
        </p:nvSpPr>
        <p:spPr>
          <a:xfrm>
            <a:off x="2673934" y="6698104"/>
            <a:ext cx="1487752" cy="1115814"/>
          </a:xfrm>
          <a:custGeom>
            <a:avLst/>
            <a:gdLst/>
            <a:ahLst/>
            <a:cxnLst/>
            <a:rect l="l" t="t" r="r" b="b"/>
            <a:pathLst>
              <a:path w="1487752" h="1115814">
                <a:moveTo>
                  <a:pt x="0" y="0"/>
                </a:moveTo>
                <a:lnTo>
                  <a:pt x="1487752" y="0"/>
                </a:lnTo>
                <a:lnTo>
                  <a:pt x="1487752" y="1115814"/>
                </a:lnTo>
                <a:lnTo>
                  <a:pt x="0" y="111581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2" name="Freeform 22"/>
          <p:cNvSpPr/>
          <p:nvPr/>
        </p:nvSpPr>
        <p:spPr>
          <a:xfrm>
            <a:off x="8354018" y="6334190"/>
            <a:ext cx="1487289" cy="1487289"/>
          </a:xfrm>
          <a:custGeom>
            <a:avLst/>
            <a:gdLst/>
            <a:ahLst/>
            <a:cxnLst/>
            <a:rect l="l" t="t" r="r" b="b"/>
            <a:pathLst>
              <a:path w="1487289" h="1487289">
                <a:moveTo>
                  <a:pt x="0" y="0"/>
                </a:moveTo>
                <a:lnTo>
                  <a:pt x="1487289" y="0"/>
                </a:lnTo>
                <a:lnTo>
                  <a:pt x="1487289" y="1487289"/>
                </a:lnTo>
                <a:lnTo>
                  <a:pt x="0" y="148728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3" name="Freeform 23"/>
          <p:cNvSpPr/>
          <p:nvPr/>
        </p:nvSpPr>
        <p:spPr>
          <a:xfrm>
            <a:off x="13815389" y="6394197"/>
            <a:ext cx="1381133" cy="1367275"/>
          </a:xfrm>
          <a:custGeom>
            <a:avLst/>
            <a:gdLst/>
            <a:ahLst/>
            <a:cxnLst/>
            <a:rect l="l" t="t" r="r" b="b"/>
            <a:pathLst>
              <a:path w="1247261" h="1247261">
                <a:moveTo>
                  <a:pt x="0" y="0"/>
                </a:moveTo>
                <a:lnTo>
                  <a:pt x="1247261" y="0"/>
                </a:lnTo>
                <a:lnTo>
                  <a:pt x="1247261" y="1247261"/>
                </a:lnTo>
                <a:lnTo>
                  <a:pt x="0" y="124726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4" name="TextBox 24"/>
          <p:cNvSpPr txBox="1"/>
          <p:nvPr/>
        </p:nvSpPr>
        <p:spPr>
          <a:xfrm>
            <a:off x="1919452" y="8405495"/>
            <a:ext cx="3224472" cy="852805"/>
          </a:xfrm>
          <a:prstGeom prst="rect">
            <a:avLst/>
          </a:prstGeom>
        </p:spPr>
        <p:txBody>
          <a:bodyPr lIns="0" tIns="0" rIns="0" bIns="0" rtlCol="0" anchor="t">
            <a:spAutoFit/>
          </a:bodyPr>
          <a:lstStyle/>
          <a:p>
            <a:pPr marL="0" lvl="0" indent="0" algn="ctr">
              <a:lnSpc>
                <a:spcPts val="3380"/>
              </a:lnSpc>
            </a:pPr>
            <a:r>
              <a:rPr lang="en-US" sz="2600" b="1">
                <a:solidFill>
                  <a:srgbClr val="2B2B2B"/>
                </a:solidFill>
                <a:latin typeface="BC Sans" pitchFamily="2" charset="0"/>
                <a:ea typeface="BC Sans" pitchFamily="2" charset="0"/>
              </a:rPr>
              <a:t>190,000+ Companies  </a:t>
            </a:r>
          </a:p>
        </p:txBody>
      </p:sp>
      <p:sp>
        <p:nvSpPr>
          <p:cNvPr id="25" name="TextBox 25"/>
          <p:cNvSpPr txBox="1"/>
          <p:nvPr/>
        </p:nvSpPr>
        <p:spPr>
          <a:xfrm>
            <a:off x="7404433" y="4624680"/>
            <a:ext cx="3253315" cy="852805"/>
          </a:xfrm>
          <a:prstGeom prst="rect">
            <a:avLst/>
          </a:prstGeom>
        </p:spPr>
        <p:txBody>
          <a:bodyPr lIns="0" tIns="0" rIns="0" bIns="0" rtlCol="0" anchor="t">
            <a:spAutoFit/>
          </a:bodyPr>
          <a:lstStyle/>
          <a:p>
            <a:pPr marL="0" lvl="0" indent="0" algn="ctr">
              <a:lnSpc>
                <a:spcPts val="3380"/>
              </a:lnSpc>
            </a:pPr>
            <a:r>
              <a:rPr lang="en-US" sz="2600" b="1">
                <a:solidFill>
                  <a:srgbClr val="2B2B2B"/>
                </a:solidFill>
                <a:latin typeface="BC Sans" pitchFamily="2" charset="0"/>
                <a:ea typeface="BC Sans" pitchFamily="2" charset="0"/>
              </a:rPr>
              <a:t>33+ Consultation Meetings </a:t>
            </a:r>
          </a:p>
        </p:txBody>
      </p:sp>
      <p:sp>
        <p:nvSpPr>
          <p:cNvPr id="26" name="TextBox 26"/>
          <p:cNvSpPr txBox="1"/>
          <p:nvPr/>
        </p:nvSpPr>
        <p:spPr>
          <a:xfrm>
            <a:off x="1899220" y="4624680"/>
            <a:ext cx="3224472" cy="849143"/>
          </a:xfrm>
          <a:prstGeom prst="rect">
            <a:avLst/>
          </a:prstGeom>
        </p:spPr>
        <p:txBody>
          <a:bodyPr lIns="0" tIns="0" rIns="0" bIns="0" rtlCol="0" anchor="t">
            <a:spAutoFit/>
          </a:bodyPr>
          <a:lstStyle/>
          <a:p>
            <a:pPr marL="0" lvl="0" indent="0" algn="ctr">
              <a:lnSpc>
                <a:spcPts val="3380"/>
              </a:lnSpc>
            </a:pPr>
            <a:r>
              <a:rPr lang="en-US" sz="2600" b="1">
                <a:solidFill>
                  <a:srgbClr val="2B2B2B"/>
                </a:solidFill>
                <a:latin typeface="BC Sans" pitchFamily="2" charset="0"/>
                <a:ea typeface="BC Sans" pitchFamily="2" charset="0"/>
              </a:rPr>
              <a:t>250+ Project Experts </a:t>
            </a:r>
          </a:p>
        </p:txBody>
      </p:sp>
      <p:sp>
        <p:nvSpPr>
          <p:cNvPr id="28" name="Freeform 28"/>
          <p:cNvSpPr/>
          <p:nvPr/>
        </p:nvSpPr>
        <p:spPr>
          <a:xfrm>
            <a:off x="14907351" y="9112214"/>
            <a:ext cx="2869318" cy="865063"/>
          </a:xfrm>
          <a:custGeom>
            <a:avLst/>
            <a:gdLst/>
            <a:ahLst/>
            <a:cxnLst/>
            <a:rect l="l" t="t" r="r" b="b"/>
            <a:pathLst>
              <a:path w="2869318" h="865063">
                <a:moveTo>
                  <a:pt x="0" y="0"/>
                </a:moveTo>
                <a:lnTo>
                  <a:pt x="2869318" y="0"/>
                </a:lnTo>
                <a:lnTo>
                  <a:pt x="2869318" y="865063"/>
                </a:lnTo>
                <a:lnTo>
                  <a:pt x="0" y="865063"/>
                </a:lnTo>
                <a:lnTo>
                  <a:pt x="0" y="0"/>
                </a:lnTo>
                <a:close/>
              </a:path>
            </a:pathLst>
          </a:custGeom>
          <a:blipFill>
            <a:blip r:embed="rId17" cstate="screen">
              <a:extLst>
                <a:ext uri="{28A0092B-C50C-407E-A947-70E740481C1C}">
                  <a14:useLocalDpi xmlns:a14="http://schemas.microsoft.com/office/drawing/2010/main"/>
                </a:ext>
              </a:extLst>
            </a:blip>
            <a:stretch>
              <a:fillRect/>
            </a:stretch>
          </a:blipFill>
        </p:spPr>
      </p:sp>
      <p:sp>
        <p:nvSpPr>
          <p:cNvPr id="27" name="TextBox 2">
            <a:extLst>
              <a:ext uri="{FF2B5EF4-FFF2-40B4-BE49-F238E27FC236}">
                <a16:creationId xmlns:a16="http://schemas.microsoft.com/office/drawing/2014/main" id="{61F7D915-B32E-9CAE-D59E-04B990638C91}"/>
              </a:ext>
            </a:extLst>
          </p:cNvPr>
          <p:cNvSpPr txBox="1"/>
          <p:nvPr/>
        </p:nvSpPr>
        <p:spPr>
          <a:xfrm>
            <a:off x="1219200" y="1096179"/>
            <a:ext cx="17068800" cy="1045030"/>
          </a:xfrm>
          <a:prstGeom prst="rect">
            <a:avLst/>
          </a:prstGeom>
        </p:spPr>
        <p:txBody>
          <a:bodyPr wrap="square" lIns="0" tIns="0" rIns="0" bIns="0" rtlCol="0" anchor="t">
            <a:spAutoFit/>
          </a:bodyPr>
          <a:lstStyle/>
          <a:p>
            <a:pPr>
              <a:lnSpc>
                <a:spcPts val="8800"/>
              </a:lnSpc>
            </a:pPr>
            <a:r>
              <a:rPr lang="en-US" sz="6000" b="1" dirty="0">
                <a:solidFill>
                  <a:srgbClr val="009EDB"/>
                </a:solidFill>
                <a:latin typeface="BC Sans" pitchFamily="2" charset="0"/>
                <a:ea typeface="BC Sans" pitchFamily="2" charset="0"/>
              </a:rPr>
              <a:t>Implementation: 70 Partners &amp; 21 Countries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4AC300-4178-54F2-8DE5-560FA0F1EF72}"/>
              </a:ext>
            </a:extLst>
          </p:cNvPr>
          <p:cNvSpPr txBox="1"/>
          <p:nvPr/>
        </p:nvSpPr>
        <p:spPr>
          <a:xfrm>
            <a:off x="9412061" y="337556"/>
            <a:ext cx="8737876" cy="3302058"/>
          </a:xfrm>
          <a:prstGeom prst="rect">
            <a:avLst/>
          </a:prstGeom>
        </p:spPr>
        <p:txBody>
          <a:bodyPr wrap="square" lIns="0" tIns="0" rIns="0" bIns="0" rtlCol="0" anchor="t">
            <a:spAutoFit/>
          </a:bodyPr>
          <a:lstStyle/>
          <a:p>
            <a:pPr>
              <a:lnSpc>
                <a:spcPts val="8800"/>
              </a:lnSpc>
            </a:pPr>
            <a:r>
              <a:rPr lang="en-US" sz="6000" b="1" dirty="0">
                <a:solidFill>
                  <a:srgbClr val="0497D5"/>
                </a:solidFill>
                <a:latin typeface="BC Sans"/>
                <a:ea typeface="BC Sans"/>
              </a:rPr>
              <a:t>Overview of Products' Use Cases and Value Chain Coverage</a:t>
            </a:r>
            <a:endParaRPr lang="en-US" sz="6000" b="1" dirty="0">
              <a:solidFill>
                <a:srgbClr val="0497D5"/>
              </a:solidFill>
              <a:latin typeface="BC Sans" pitchFamily="2" charset="0"/>
              <a:ea typeface="BC Sans" pitchFamily="2" charset="0"/>
            </a:endParaRPr>
          </a:p>
        </p:txBody>
      </p:sp>
      <p:grpSp>
        <p:nvGrpSpPr>
          <p:cNvPr id="8" name="Group 9">
            <a:extLst>
              <a:ext uri="{FF2B5EF4-FFF2-40B4-BE49-F238E27FC236}">
                <a16:creationId xmlns:a16="http://schemas.microsoft.com/office/drawing/2014/main" id="{CCDCA18A-190F-EF07-5767-76554C366949}"/>
              </a:ext>
            </a:extLst>
          </p:cNvPr>
          <p:cNvGrpSpPr/>
          <p:nvPr/>
        </p:nvGrpSpPr>
        <p:grpSpPr>
          <a:xfrm>
            <a:off x="1248752" y="8783273"/>
            <a:ext cx="4060959" cy="710306"/>
            <a:chOff x="0" y="0"/>
            <a:chExt cx="5414612" cy="947075"/>
          </a:xfrm>
        </p:grpSpPr>
        <p:sp>
          <p:nvSpPr>
            <p:cNvPr id="9" name="TextBox 10">
              <a:extLst>
                <a:ext uri="{FF2B5EF4-FFF2-40B4-BE49-F238E27FC236}">
                  <a16:creationId xmlns:a16="http://schemas.microsoft.com/office/drawing/2014/main" id="{02A3E252-D61B-2DC8-4517-75D20DEBBD83}"/>
                </a:ext>
              </a:extLst>
            </p:cNvPr>
            <p:cNvSpPr txBox="1"/>
            <p:nvPr/>
          </p:nvSpPr>
          <p:spPr>
            <a:xfrm>
              <a:off x="0" y="-28575"/>
              <a:ext cx="5414612" cy="548993"/>
            </a:xfrm>
            <a:prstGeom prst="rect">
              <a:avLst/>
            </a:prstGeom>
          </p:spPr>
          <p:txBody>
            <a:bodyPr lIns="0" tIns="0" rIns="0" bIns="0" rtlCol="0" anchor="t">
              <a:spAutoFit/>
            </a:bodyPr>
            <a:lstStyle/>
            <a:p>
              <a:pPr marL="0" lvl="0" indent="0">
                <a:lnSpc>
                  <a:spcPts val="3380"/>
                </a:lnSpc>
              </a:pPr>
              <a:r>
                <a:rPr lang="en-US" sz="2600">
                  <a:solidFill>
                    <a:srgbClr val="FFFFFF"/>
                  </a:solidFill>
                  <a:latin typeface="Poppins Bold Bold"/>
                </a:rPr>
                <a:t>Kristal Bosworth</a:t>
              </a:r>
            </a:p>
          </p:txBody>
        </p:sp>
        <p:sp>
          <p:nvSpPr>
            <p:cNvPr id="10" name="TextBox 11">
              <a:extLst>
                <a:ext uri="{FF2B5EF4-FFF2-40B4-BE49-F238E27FC236}">
                  <a16:creationId xmlns:a16="http://schemas.microsoft.com/office/drawing/2014/main" id="{C9B2C084-E865-7525-FA5C-E7BDCC69B33C}"/>
                </a:ext>
              </a:extLst>
            </p:cNvPr>
            <p:cNvSpPr txBox="1"/>
            <p:nvPr/>
          </p:nvSpPr>
          <p:spPr>
            <a:xfrm>
              <a:off x="0" y="572919"/>
              <a:ext cx="5414612" cy="374156"/>
            </a:xfrm>
            <a:prstGeom prst="rect">
              <a:avLst/>
            </a:prstGeom>
          </p:spPr>
          <p:txBody>
            <a:bodyPr lIns="0" tIns="0" rIns="0" bIns="0" rtlCol="0" anchor="t">
              <a:spAutoFit/>
            </a:bodyPr>
            <a:lstStyle/>
            <a:p>
              <a:pPr marL="0" lvl="0" indent="0">
                <a:lnSpc>
                  <a:spcPts val="2340"/>
                </a:lnSpc>
              </a:pPr>
              <a:r>
                <a:rPr lang="en-US" sz="1800">
                  <a:solidFill>
                    <a:srgbClr val="FFFFFF"/>
                  </a:solidFill>
                  <a:latin typeface="Poppins Light Italics"/>
                </a:rPr>
                <a:t>Public Relations Manager, PR Team</a:t>
              </a:r>
            </a:p>
          </p:txBody>
        </p:sp>
      </p:grpSp>
      <p:grpSp>
        <p:nvGrpSpPr>
          <p:cNvPr id="12" name="Group 7">
            <a:extLst>
              <a:ext uri="{FF2B5EF4-FFF2-40B4-BE49-F238E27FC236}">
                <a16:creationId xmlns:a16="http://schemas.microsoft.com/office/drawing/2014/main" id="{965ABD73-7CD2-56BE-9BF6-29496D3153EB}"/>
              </a:ext>
            </a:extLst>
          </p:cNvPr>
          <p:cNvGrpSpPr/>
          <p:nvPr/>
        </p:nvGrpSpPr>
        <p:grpSpPr>
          <a:xfrm>
            <a:off x="0" y="8428724"/>
            <a:ext cx="18288000" cy="1858275"/>
            <a:chOff x="0" y="0"/>
            <a:chExt cx="2772093" cy="777060"/>
          </a:xfrm>
          <a:solidFill>
            <a:srgbClr val="009EDB"/>
          </a:solidFill>
        </p:grpSpPr>
        <p:sp>
          <p:nvSpPr>
            <p:cNvPr id="13" name="Freeform 8">
              <a:extLst>
                <a:ext uri="{FF2B5EF4-FFF2-40B4-BE49-F238E27FC236}">
                  <a16:creationId xmlns:a16="http://schemas.microsoft.com/office/drawing/2014/main" id="{78D1CA18-13E7-5C6E-6AA8-A55FDE5D7913}"/>
                </a:ext>
              </a:extLst>
            </p:cNvPr>
            <p:cNvSpPr/>
            <p:nvPr/>
          </p:nvSpPr>
          <p:spPr>
            <a:xfrm>
              <a:off x="0" y="0"/>
              <a:ext cx="2772093" cy="777060"/>
            </a:xfrm>
            <a:custGeom>
              <a:avLst/>
              <a:gdLst/>
              <a:ahLst/>
              <a:cxnLst/>
              <a:rect l="l" t="t" r="r" b="b"/>
              <a:pathLst>
                <a:path w="2772093" h="777060">
                  <a:moveTo>
                    <a:pt x="0" y="0"/>
                  </a:moveTo>
                  <a:lnTo>
                    <a:pt x="2772093" y="0"/>
                  </a:lnTo>
                  <a:lnTo>
                    <a:pt x="2772093" y="777060"/>
                  </a:lnTo>
                  <a:lnTo>
                    <a:pt x="0" y="777060"/>
                  </a:lnTo>
                  <a:close/>
                </a:path>
              </a:pathLst>
            </a:custGeom>
            <a:grpFill/>
          </p:spPr>
        </p:sp>
      </p:grpSp>
      <p:sp>
        <p:nvSpPr>
          <p:cNvPr id="2" name="Freeform 29">
            <a:extLst>
              <a:ext uri="{FF2B5EF4-FFF2-40B4-BE49-F238E27FC236}">
                <a16:creationId xmlns:a16="http://schemas.microsoft.com/office/drawing/2014/main" id="{22D9CBB5-80B0-A27A-8969-8172CCEAE929}"/>
              </a:ext>
            </a:extLst>
          </p:cNvPr>
          <p:cNvSpPr/>
          <p:nvPr/>
        </p:nvSpPr>
        <p:spPr>
          <a:xfrm>
            <a:off x="14841358" y="9112214"/>
            <a:ext cx="2869318" cy="865063"/>
          </a:xfrm>
          <a:custGeom>
            <a:avLst/>
            <a:gdLst/>
            <a:ahLst/>
            <a:cxnLst/>
            <a:rect l="l" t="t" r="r" b="b"/>
            <a:pathLst>
              <a:path w="2869318" h="865063">
                <a:moveTo>
                  <a:pt x="0" y="0"/>
                </a:moveTo>
                <a:lnTo>
                  <a:pt x="2869318" y="0"/>
                </a:lnTo>
                <a:lnTo>
                  <a:pt x="2869318" y="865063"/>
                </a:lnTo>
                <a:lnTo>
                  <a:pt x="0" y="865063"/>
                </a:lnTo>
                <a:lnTo>
                  <a:pt x="0" y="0"/>
                </a:lnTo>
                <a:close/>
              </a:path>
            </a:pathLst>
          </a:custGeom>
          <a:blipFill>
            <a:blip r:embed="rId3" cstate="screen">
              <a:duotone>
                <a:prstClr val="black"/>
                <a:schemeClr val="bg1">
                  <a:tint val="45000"/>
                  <a:satMod val="400000"/>
                </a:schemeClr>
              </a:duotone>
              <a:extLst>
                <a:ext uri="{BEBA8EAE-BF5A-486C-A8C5-ECC9F3942E4B}">
                  <a14:imgProps xmlns:a14="http://schemas.microsoft.com/office/drawing/2010/main">
                    <a14:imgLayer r:embed="rId4">
                      <a14:imgEffect>
                        <a14:artisticPencilSketch/>
                      </a14:imgEffect>
                      <a14:imgEffect>
                        <a14:saturation sat="0"/>
                      </a14:imgEffect>
                    </a14:imgLayer>
                  </a14:imgProps>
                </a:ext>
                <a:ext uri="{28A0092B-C50C-407E-A947-70E740481C1C}">
                  <a14:useLocalDpi xmlns:a14="http://schemas.microsoft.com/office/drawing/2010/main"/>
                </a:ext>
              </a:extLst>
            </a:blip>
            <a:stretch>
              <a:fillRect/>
            </a:stretch>
          </a:blipFill>
        </p:spPr>
      </p:sp>
      <p:pic>
        <p:nvPicPr>
          <p:cNvPr id="3" name="Picture 3" descr="Graphical user interface, application&#10;&#10;Description automatically generated">
            <a:extLst>
              <a:ext uri="{FF2B5EF4-FFF2-40B4-BE49-F238E27FC236}">
                <a16:creationId xmlns:a16="http://schemas.microsoft.com/office/drawing/2014/main" id="{DA8AA14E-6494-8EB4-9590-35284A85043D}"/>
              </a:ext>
            </a:extLst>
          </p:cNvPr>
          <p:cNvPicPr>
            <a:picLocks noChangeAspect="1"/>
          </p:cNvPicPr>
          <p:nvPr/>
        </p:nvPicPr>
        <p:blipFill>
          <a:blip r:embed="rId5"/>
          <a:stretch>
            <a:fillRect/>
          </a:stretch>
        </p:blipFill>
        <p:spPr>
          <a:xfrm>
            <a:off x="785004" y="258402"/>
            <a:ext cx="7013276" cy="7915515"/>
          </a:xfrm>
          <a:prstGeom prst="rect">
            <a:avLst/>
          </a:prstGeom>
        </p:spPr>
      </p:pic>
      <p:grpSp>
        <p:nvGrpSpPr>
          <p:cNvPr id="4" name="Group 3">
            <a:extLst>
              <a:ext uri="{FF2B5EF4-FFF2-40B4-BE49-F238E27FC236}">
                <a16:creationId xmlns:a16="http://schemas.microsoft.com/office/drawing/2014/main" id="{07C3DC92-4324-15DF-12BD-1251718C3B25}"/>
              </a:ext>
            </a:extLst>
          </p:cNvPr>
          <p:cNvGrpSpPr/>
          <p:nvPr/>
        </p:nvGrpSpPr>
        <p:grpSpPr>
          <a:xfrm>
            <a:off x="8526780" y="3854207"/>
            <a:ext cx="8976215" cy="4447114"/>
            <a:chOff x="51262" y="1271625"/>
            <a:chExt cx="5031829" cy="2320468"/>
          </a:xfrm>
        </p:grpSpPr>
        <p:pic>
          <p:nvPicPr>
            <p:cNvPr id="6" name="Immagine 6">
              <a:extLst>
                <a:ext uri="{FF2B5EF4-FFF2-40B4-BE49-F238E27FC236}">
                  <a16:creationId xmlns:a16="http://schemas.microsoft.com/office/drawing/2014/main" id="{BC790A93-B750-F8A4-74DE-55950BF7AB4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1262" y="1271625"/>
              <a:ext cx="5031829" cy="2320468"/>
            </a:xfrm>
            <a:prstGeom prst="rect">
              <a:avLst/>
            </a:prstGeom>
          </p:spPr>
        </p:pic>
        <p:sp>
          <p:nvSpPr>
            <p:cNvPr id="7" name="Rectangle 6">
              <a:extLst>
                <a:ext uri="{FF2B5EF4-FFF2-40B4-BE49-F238E27FC236}">
                  <a16:creationId xmlns:a16="http://schemas.microsoft.com/office/drawing/2014/main" id="{0847C4FC-8C8C-904D-39AF-85A7D3CEAC68}"/>
                </a:ext>
              </a:extLst>
            </p:cNvPr>
            <p:cNvSpPr/>
            <p:nvPr/>
          </p:nvSpPr>
          <p:spPr>
            <a:xfrm>
              <a:off x="649154" y="3108974"/>
              <a:ext cx="45719" cy="4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98CB4D4F-4B9F-C1D1-59CB-46D7C90AA315}"/>
                </a:ext>
              </a:extLst>
            </p:cNvPr>
            <p:cNvSpPr/>
            <p:nvPr/>
          </p:nvSpPr>
          <p:spPr>
            <a:xfrm>
              <a:off x="647700" y="3108325"/>
              <a:ext cx="50800" cy="4571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F31E6D1-C8F0-8888-3460-81ED0AAD8B34}"/>
                </a:ext>
              </a:extLst>
            </p:cNvPr>
            <p:cNvSpPr/>
            <p:nvPr/>
          </p:nvSpPr>
          <p:spPr>
            <a:xfrm>
              <a:off x="716517" y="3108325"/>
              <a:ext cx="769918"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 b="1">
                  <a:solidFill>
                    <a:schemeClr val="bg2">
                      <a:lumMod val="50000"/>
                    </a:schemeClr>
                  </a:solidFill>
                </a:rPr>
                <a:t>Blockchain Cotton and Leather Pilot</a:t>
              </a:r>
            </a:p>
          </p:txBody>
        </p:sp>
      </p:grpSp>
    </p:spTree>
    <p:extLst>
      <p:ext uri="{BB962C8B-B14F-4D97-AF65-F5344CB8AC3E}">
        <p14:creationId xmlns:p14="http://schemas.microsoft.com/office/powerpoint/2010/main" val="3940521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1028700" y="2013556"/>
            <a:ext cx="6243073" cy="2254250"/>
          </a:xfrm>
          <a:prstGeom prst="rect">
            <a:avLst/>
          </a:prstGeom>
        </p:spPr>
        <p:txBody>
          <a:bodyPr lIns="0" tIns="0" rIns="0" bIns="0" rtlCol="0" anchor="t">
            <a:spAutoFit/>
          </a:bodyPr>
          <a:lstStyle/>
          <a:p>
            <a:pPr algn="just">
              <a:lnSpc>
                <a:spcPts val="8800"/>
              </a:lnSpc>
            </a:pPr>
            <a:r>
              <a:rPr lang="en-US" sz="8000" b="1">
                <a:solidFill>
                  <a:srgbClr val="FFFFFF"/>
                </a:solidFill>
                <a:latin typeface="BC Sans" pitchFamily="2" charset="0"/>
                <a:ea typeface="BC Sans" pitchFamily="2" charset="0"/>
              </a:rPr>
              <a:t>CRM </a:t>
            </a:r>
          </a:p>
          <a:p>
            <a:pPr algn="just">
              <a:lnSpc>
                <a:spcPts val="8800"/>
              </a:lnSpc>
            </a:pPr>
            <a:r>
              <a:rPr lang="en-US" sz="8000" b="1">
                <a:solidFill>
                  <a:srgbClr val="FFFFFF"/>
                </a:solidFill>
                <a:latin typeface="BC Sans" pitchFamily="2" charset="0"/>
                <a:ea typeface="BC Sans" pitchFamily="2" charset="0"/>
              </a:rPr>
              <a:t>Project Goal</a:t>
            </a:r>
          </a:p>
        </p:txBody>
      </p:sp>
      <p:sp>
        <p:nvSpPr>
          <p:cNvPr id="7" name="TextBox 7"/>
          <p:cNvSpPr txBox="1"/>
          <p:nvPr/>
        </p:nvSpPr>
        <p:spPr>
          <a:xfrm>
            <a:off x="1047750" y="4914900"/>
            <a:ext cx="6118007" cy="2989580"/>
          </a:xfrm>
          <a:prstGeom prst="rect">
            <a:avLst/>
          </a:prstGeom>
        </p:spPr>
        <p:txBody>
          <a:bodyPr lIns="0" tIns="0" rIns="0" bIns="0" rtlCol="0" anchor="t">
            <a:spAutoFit/>
          </a:bodyPr>
          <a:lstStyle/>
          <a:p>
            <a:pPr>
              <a:lnSpc>
                <a:spcPts val="5979"/>
              </a:lnSpc>
              <a:spcBef>
                <a:spcPct val="0"/>
              </a:spcBef>
            </a:pPr>
            <a:r>
              <a:rPr lang="en-US" sz="4599" spc="-137">
                <a:solidFill>
                  <a:srgbClr val="FFFFFF"/>
                </a:solidFill>
                <a:latin typeface="BC Sans 1"/>
              </a:rPr>
              <a:t>Uplift critical raw material supply chain resilience and sustainability </a:t>
            </a:r>
          </a:p>
        </p:txBody>
      </p:sp>
      <p:sp>
        <p:nvSpPr>
          <p:cNvPr id="8" name="Freeform 8"/>
          <p:cNvSpPr/>
          <p:nvPr/>
        </p:nvSpPr>
        <p:spPr>
          <a:xfrm>
            <a:off x="14841358" y="9112214"/>
            <a:ext cx="2869318" cy="865063"/>
          </a:xfrm>
          <a:custGeom>
            <a:avLst/>
            <a:gdLst/>
            <a:ahLst/>
            <a:cxnLst/>
            <a:rect l="l" t="t" r="r" b="b"/>
            <a:pathLst>
              <a:path w="2869318" h="865063">
                <a:moveTo>
                  <a:pt x="0" y="0"/>
                </a:moveTo>
                <a:lnTo>
                  <a:pt x="2869318" y="0"/>
                </a:lnTo>
                <a:lnTo>
                  <a:pt x="2869318" y="865063"/>
                </a:lnTo>
                <a:lnTo>
                  <a:pt x="0" y="865063"/>
                </a:lnTo>
                <a:lnTo>
                  <a:pt x="0" y="0"/>
                </a:lnTo>
                <a:close/>
              </a:path>
            </a:pathLst>
          </a:custGeom>
          <a:blipFill>
            <a:blip r:embed="rId3" cstate="screen">
              <a:extLst>
                <a:ext uri="{28A0092B-C50C-407E-A947-70E740481C1C}">
                  <a14:useLocalDpi xmlns:a14="http://schemas.microsoft.com/office/drawing/2010/main"/>
                </a:ext>
              </a:extLst>
            </a:blip>
            <a:stretch>
              <a:fillRect/>
            </a:stretch>
          </a:blipFill>
        </p:spPr>
      </p:sp>
      <p:sp>
        <p:nvSpPr>
          <p:cNvPr id="9" name="Rectangle 8">
            <a:extLst>
              <a:ext uri="{FF2B5EF4-FFF2-40B4-BE49-F238E27FC236}">
                <a16:creationId xmlns:a16="http://schemas.microsoft.com/office/drawing/2014/main" id="{3A9A0676-CFF4-B678-7395-3E63AF00D3AB}"/>
              </a:ext>
            </a:extLst>
          </p:cNvPr>
          <p:cNvSpPr/>
          <p:nvPr/>
        </p:nvSpPr>
        <p:spPr>
          <a:xfrm>
            <a:off x="9589286" y="0"/>
            <a:ext cx="8698713" cy="10287000"/>
          </a:xfrm>
          <a:prstGeom prst="rect">
            <a:avLst/>
          </a:prstGeom>
          <a:solidFill>
            <a:srgbClr val="009E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Freeform 3">
            <a:extLst>
              <a:ext uri="{FF2B5EF4-FFF2-40B4-BE49-F238E27FC236}">
                <a16:creationId xmlns:a16="http://schemas.microsoft.com/office/drawing/2014/main" id="{8D08F22F-10B5-003E-A2FB-6BC1AC084E50}"/>
              </a:ext>
            </a:extLst>
          </p:cNvPr>
          <p:cNvSpPr/>
          <p:nvPr/>
        </p:nvSpPr>
        <p:spPr>
          <a:xfrm>
            <a:off x="0" y="0"/>
            <a:ext cx="9589286" cy="10515600"/>
          </a:xfrm>
          <a:custGeom>
            <a:avLst/>
            <a:gdLst/>
            <a:ahLst/>
            <a:cxnLst/>
            <a:rect l="l" t="t" r="r" b="b"/>
            <a:pathLst>
              <a:path w="22937246" h="10493790">
                <a:moveTo>
                  <a:pt x="0" y="0"/>
                </a:moveTo>
                <a:lnTo>
                  <a:pt x="22937247" y="0"/>
                </a:lnTo>
                <a:lnTo>
                  <a:pt x="22937247" y="10493790"/>
                </a:lnTo>
                <a:lnTo>
                  <a:pt x="0" y="10493790"/>
                </a:lnTo>
                <a:lnTo>
                  <a:pt x="0" y="0"/>
                </a:lnTo>
                <a:close/>
              </a:path>
            </a:pathLst>
          </a:custGeom>
          <a:blipFill>
            <a:blip r:embed="rId4" cstate="screen">
              <a:extLst>
                <a:ext uri="{28A0092B-C50C-407E-A947-70E740481C1C}">
                  <a14:useLocalDpi xmlns:a14="http://schemas.microsoft.com/office/drawing/2010/main"/>
                </a:ext>
              </a:extLst>
            </a:blip>
            <a:stretch>
              <a:fillRect b="2222"/>
            </a:stretch>
          </a:blipFill>
        </p:spPr>
        <p:txBody>
          <a:bodyPr/>
          <a:lstStyle/>
          <a:p>
            <a:endParaRPr lang="en-CA"/>
          </a:p>
        </p:txBody>
      </p:sp>
      <p:sp>
        <p:nvSpPr>
          <p:cNvPr id="12" name="TextBox 11">
            <a:extLst>
              <a:ext uri="{FF2B5EF4-FFF2-40B4-BE49-F238E27FC236}">
                <a16:creationId xmlns:a16="http://schemas.microsoft.com/office/drawing/2014/main" id="{A6D525CE-4F33-DCA8-DB85-58D0B2F94780}"/>
              </a:ext>
            </a:extLst>
          </p:cNvPr>
          <p:cNvSpPr txBox="1"/>
          <p:nvPr/>
        </p:nvSpPr>
        <p:spPr>
          <a:xfrm>
            <a:off x="10159167" y="1484437"/>
            <a:ext cx="7129495" cy="1058238"/>
          </a:xfrm>
          <a:prstGeom prst="rect">
            <a:avLst/>
          </a:prstGeom>
        </p:spPr>
        <p:txBody>
          <a:bodyPr lIns="0" tIns="0" rIns="0" bIns="0" rtlCol="0" anchor="t">
            <a:spAutoFit/>
          </a:bodyPr>
          <a:lstStyle/>
          <a:p>
            <a:pPr>
              <a:lnSpc>
                <a:spcPts val="8800"/>
              </a:lnSpc>
            </a:pPr>
            <a:r>
              <a:rPr lang="en-US" sz="6400" b="1">
                <a:solidFill>
                  <a:schemeClr val="bg1"/>
                </a:solidFill>
                <a:latin typeface="BC Sans" pitchFamily="2" charset="0"/>
                <a:ea typeface="BC Sans" pitchFamily="2" charset="0"/>
              </a:rPr>
              <a:t>Lessons Learned</a:t>
            </a:r>
          </a:p>
        </p:txBody>
      </p:sp>
      <p:sp>
        <p:nvSpPr>
          <p:cNvPr id="13" name="TextBox 7">
            <a:extLst>
              <a:ext uri="{FF2B5EF4-FFF2-40B4-BE49-F238E27FC236}">
                <a16:creationId xmlns:a16="http://schemas.microsoft.com/office/drawing/2014/main" id="{0C9FD237-2634-0506-5F24-75E8BF3E6EA8}"/>
              </a:ext>
            </a:extLst>
          </p:cNvPr>
          <p:cNvSpPr txBox="1"/>
          <p:nvPr/>
        </p:nvSpPr>
        <p:spPr>
          <a:xfrm>
            <a:off x="10282720" y="3354266"/>
            <a:ext cx="7311843" cy="3807068"/>
          </a:xfrm>
          <a:prstGeom prst="rect">
            <a:avLst/>
          </a:prstGeom>
        </p:spPr>
        <p:txBody>
          <a:bodyPr wrap="square" lIns="0" tIns="0" rIns="0" bIns="0" rtlCol="0" anchor="t">
            <a:spAutoFit/>
          </a:bodyPr>
          <a:lstStyle/>
          <a:p>
            <a:pPr>
              <a:lnSpc>
                <a:spcPts val="5979"/>
              </a:lnSpc>
              <a:spcBef>
                <a:spcPct val="0"/>
              </a:spcBef>
            </a:pPr>
            <a:r>
              <a:rPr lang="en-US" sz="4599" spc="-137">
                <a:solidFill>
                  <a:srgbClr val="FFFFFF"/>
                </a:solidFill>
                <a:latin typeface="BC Sans 1"/>
              </a:rPr>
              <a:t>We learned some lessons and encountered challenges. </a:t>
            </a:r>
          </a:p>
          <a:p>
            <a:pPr>
              <a:lnSpc>
                <a:spcPts val="5979"/>
              </a:lnSpc>
              <a:spcBef>
                <a:spcPct val="0"/>
              </a:spcBef>
            </a:pPr>
            <a:endParaRPr lang="en-US" sz="4599" spc="-137">
              <a:solidFill>
                <a:srgbClr val="FFFFFF"/>
              </a:solidFill>
              <a:latin typeface="BC Sans 1"/>
            </a:endParaRPr>
          </a:p>
          <a:p>
            <a:pPr>
              <a:lnSpc>
                <a:spcPts val="5979"/>
              </a:lnSpc>
              <a:spcBef>
                <a:spcPct val="0"/>
              </a:spcBef>
            </a:pPr>
            <a:r>
              <a:rPr lang="en-US" sz="4599" spc="-137">
                <a:solidFill>
                  <a:srgbClr val="FFFFFF"/>
                </a:solidFill>
                <a:latin typeface="BC Sans 1"/>
              </a:rPr>
              <a:t>Let’s look at six of them.</a:t>
            </a:r>
          </a:p>
        </p:txBody>
      </p:sp>
      <p:sp>
        <p:nvSpPr>
          <p:cNvPr id="14" name="Freeform 29">
            <a:extLst>
              <a:ext uri="{FF2B5EF4-FFF2-40B4-BE49-F238E27FC236}">
                <a16:creationId xmlns:a16="http://schemas.microsoft.com/office/drawing/2014/main" id="{5A0BAC91-BE57-13DD-4DEA-1B1C0FB956F7}"/>
              </a:ext>
            </a:extLst>
          </p:cNvPr>
          <p:cNvSpPr/>
          <p:nvPr/>
        </p:nvSpPr>
        <p:spPr>
          <a:xfrm>
            <a:off x="14993758" y="9264614"/>
            <a:ext cx="2869318" cy="865063"/>
          </a:xfrm>
          <a:custGeom>
            <a:avLst/>
            <a:gdLst/>
            <a:ahLst/>
            <a:cxnLst/>
            <a:rect l="l" t="t" r="r" b="b"/>
            <a:pathLst>
              <a:path w="2869318" h="865063">
                <a:moveTo>
                  <a:pt x="0" y="0"/>
                </a:moveTo>
                <a:lnTo>
                  <a:pt x="2869318" y="0"/>
                </a:lnTo>
                <a:lnTo>
                  <a:pt x="2869318" y="865063"/>
                </a:lnTo>
                <a:lnTo>
                  <a:pt x="0" y="865063"/>
                </a:lnTo>
                <a:lnTo>
                  <a:pt x="0" y="0"/>
                </a:lnTo>
                <a:close/>
              </a:path>
            </a:pathLst>
          </a:custGeom>
          <a:blipFill>
            <a:blip r:embed="rId5" cstate="screen">
              <a:duotone>
                <a:prstClr val="black"/>
                <a:schemeClr val="bg1">
                  <a:tint val="45000"/>
                  <a:satMod val="400000"/>
                </a:schemeClr>
              </a:duotone>
              <a:extLst>
                <a:ext uri="{BEBA8EAE-BF5A-486C-A8C5-ECC9F3942E4B}">
                  <a14:imgProps xmlns:a14="http://schemas.microsoft.com/office/drawing/2010/main">
                    <a14:imgLayer r:embed="rId6">
                      <a14:imgEffect>
                        <a14:artisticPencilSketch/>
                      </a14:imgEffect>
                      <a14:imgEffect>
                        <a14:saturation sat="0"/>
                      </a14:imgEffect>
                    </a14:imgLayer>
                  </a14:imgProps>
                </a:ext>
                <a:ext uri="{28A0092B-C50C-407E-A947-70E740481C1C}">
                  <a14:useLocalDpi xmlns:a14="http://schemas.microsoft.com/office/drawing/2010/main"/>
                </a:ext>
              </a:extLst>
            </a:blip>
            <a:stretch>
              <a:fillRect/>
            </a:stretch>
          </a:blipFill>
        </p:spPr>
      </p:sp>
    </p:spTree>
    <p:extLst>
      <p:ext uri="{BB962C8B-B14F-4D97-AF65-F5344CB8AC3E}">
        <p14:creationId xmlns:p14="http://schemas.microsoft.com/office/powerpoint/2010/main" val="545138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a:solidFill>
            <a:srgbClr val="0497D5"/>
          </a:solidFill>
        </p:grpSpPr>
        <p:sp>
          <p:nvSpPr>
            <p:cNvPr id="3" name="AutoShape 3"/>
            <p:cNvSpPr/>
            <p:nvPr/>
          </p:nvSpPr>
          <p:spPr>
            <a:xfrm>
              <a:off x="0" y="0"/>
              <a:ext cx="8128000" cy="13716000"/>
            </a:xfrm>
            <a:prstGeom prst="rect">
              <a:avLst/>
            </a:prstGeom>
            <a:solidFill>
              <a:srgbClr val="009EDB"/>
            </a:solidFill>
          </p:spPr>
        </p:sp>
        <p:pic>
          <p:nvPicPr>
            <p:cNvPr id="4" name="Picture 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8128000" y="0"/>
              <a:ext cx="8128000" cy="13716000"/>
            </a:xfrm>
            <a:prstGeom prst="rect">
              <a:avLst/>
            </a:prstGeom>
            <a:grpFill/>
          </p:spPr>
        </p:pic>
        <p:pic>
          <p:nvPicPr>
            <p:cNvPr id="5" name="Picture 5"/>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6256000" y="0"/>
              <a:ext cx="8128000" cy="13716000"/>
            </a:xfrm>
            <a:prstGeom prst="rect">
              <a:avLst/>
            </a:prstGeom>
            <a:grpFill/>
          </p:spPr>
        </p:pic>
      </p:grpSp>
      <p:grpSp>
        <p:nvGrpSpPr>
          <p:cNvPr id="6" name="Group 6"/>
          <p:cNvGrpSpPr/>
          <p:nvPr/>
        </p:nvGrpSpPr>
        <p:grpSpPr>
          <a:xfrm>
            <a:off x="12132151" y="0"/>
            <a:ext cx="6155849" cy="10444455"/>
            <a:chOff x="0" y="0"/>
            <a:chExt cx="1621294" cy="2750803"/>
          </a:xfrm>
        </p:grpSpPr>
        <p:sp>
          <p:nvSpPr>
            <p:cNvPr id="7" name="Freeform 7"/>
            <p:cNvSpPr/>
            <p:nvPr/>
          </p:nvSpPr>
          <p:spPr>
            <a:xfrm>
              <a:off x="0" y="0"/>
              <a:ext cx="1621294" cy="2750803"/>
            </a:xfrm>
            <a:custGeom>
              <a:avLst/>
              <a:gdLst/>
              <a:ahLst/>
              <a:cxnLst/>
              <a:rect l="l" t="t" r="r" b="b"/>
              <a:pathLst>
                <a:path w="1621294" h="2750803">
                  <a:moveTo>
                    <a:pt x="0" y="0"/>
                  </a:moveTo>
                  <a:lnTo>
                    <a:pt x="1621294" y="0"/>
                  </a:lnTo>
                  <a:lnTo>
                    <a:pt x="1621294" y="2750803"/>
                  </a:lnTo>
                  <a:lnTo>
                    <a:pt x="0" y="2750803"/>
                  </a:lnTo>
                  <a:close/>
                </a:path>
              </a:pathLst>
            </a:custGeom>
            <a:solidFill>
              <a:srgbClr val="FFFFFF"/>
            </a:solidFill>
          </p:spPr>
        </p:sp>
        <p:sp>
          <p:nvSpPr>
            <p:cNvPr id="8" name="TextBox 8"/>
            <p:cNvSpPr txBox="1"/>
            <p:nvPr/>
          </p:nvSpPr>
          <p:spPr>
            <a:xfrm>
              <a:off x="0" y="-28575"/>
              <a:ext cx="812800" cy="841375"/>
            </a:xfrm>
            <a:prstGeom prst="rect">
              <a:avLst/>
            </a:prstGeom>
          </p:spPr>
          <p:txBody>
            <a:bodyPr lIns="50800" tIns="50800" rIns="50800" bIns="50800" rtlCol="0" anchor="ctr"/>
            <a:lstStyle/>
            <a:p>
              <a:pPr algn="ctr">
                <a:lnSpc>
                  <a:spcPts val="3380"/>
                </a:lnSpc>
              </a:pPr>
              <a:endParaRPr/>
            </a:p>
          </p:txBody>
        </p:sp>
      </p:grpSp>
      <p:sp>
        <p:nvSpPr>
          <p:cNvPr id="9" name="Freeform 9"/>
          <p:cNvSpPr/>
          <p:nvPr/>
        </p:nvSpPr>
        <p:spPr>
          <a:xfrm>
            <a:off x="13038763" y="4438874"/>
            <a:ext cx="4342625" cy="4327954"/>
          </a:xfrm>
          <a:custGeom>
            <a:avLst/>
            <a:gdLst/>
            <a:ahLst/>
            <a:cxnLst/>
            <a:rect l="l" t="t" r="r" b="b"/>
            <a:pathLst>
              <a:path w="4342625" h="4327954">
                <a:moveTo>
                  <a:pt x="0" y="0"/>
                </a:moveTo>
                <a:lnTo>
                  <a:pt x="4342625" y="0"/>
                </a:lnTo>
                <a:lnTo>
                  <a:pt x="4342625" y="4327953"/>
                </a:lnTo>
                <a:lnTo>
                  <a:pt x="0" y="4327953"/>
                </a:lnTo>
                <a:lnTo>
                  <a:pt x="0" y="0"/>
                </a:lnTo>
                <a:close/>
              </a:path>
            </a:pathLst>
          </a:custGeom>
          <a:blipFill>
            <a:blip r:embed="rId4"/>
            <a:stretch>
              <a:fillRect/>
            </a:stretch>
          </a:blipFill>
        </p:spPr>
      </p:sp>
      <p:sp>
        <p:nvSpPr>
          <p:cNvPr id="10" name="Freeform 10"/>
          <p:cNvSpPr/>
          <p:nvPr/>
        </p:nvSpPr>
        <p:spPr>
          <a:xfrm>
            <a:off x="12298262" y="1953579"/>
            <a:ext cx="5823627" cy="2113761"/>
          </a:xfrm>
          <a:custGeom>
            <a:avLst/>
            <a:gdLst/>
            <a:ahLst/>
            <a:cxnLst/>
            <a:rect l="l" t="t" r="r" b="b"/>
            <a:pathLst>
              <a:path w="5823627" h="2113761">
                <a:moveTo>
                  <a:pt x="0" y="0"/>
                </a:moveTo>
                <a:lnTo>
                  <a:pt x="5823627" y="0"/>
                </a:lnTo>
                <a:lnTo>
                  <a:pt x="5823627" y="2113761"/>
                </a:lnTo>
                <a:lnTo>
                  <a:pt x="0" y="21137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1"/>
          <p:cNvSpPr txBox="1"/>
          <p:nvPr/>
        </p:nvSpPr>
        <p:spPr>
          <a:xfrm>
            <a:off x="1028700" y="5178154"/>
            <a:ext cx="4201496" cy="1048492"/>
          </a:xfrm>
          <a:prstGeom prst="rect">
            <a:avLst/>
          </a:prstGeom>
        </p:spPr>
        <p:txBody>
          <a:bodyPr lIns="0" tIns="0" rIns="0" bIns="0" rtlCol="0" anchor="t">
            <a:spAutoFit/>
          </a:bodyPr>
          <a:lstStyle/>
          <a:p>
            <a:pPr>
              <a:lnSpc>
                <a:spcPts val="4160"/>
              </a:lnSpc>
            </a:pPr>
            <a:r>
              <a:rPr lang="en-US" sz="3200" i="1" spc="-96" dirty="0">
                <a:solidFill>
                  <a:srgbClr val="FFFFFF"/>
                </a:solidFill>
                <a:latin typeface="BC Sans" pitchFamily="2" charset="0"/>
                <a:ea typeface="BC Sans" pitchFamily="2" charset="0"/>
              </a:rPr>
              <a:t>Senior Director, </a:t>
            </a:r>
          </a:p>
          <a:p>
            <a:pPr>
              <a:lnSpc>
                <a:spcPts val="4160"/>
              </a:lnSpc>
              <a:spcBef>
                <a:spcPct val="0"/>
              </a:spcBef>
            </a:pPr>
            <a:r>
              <a:rPr lang="en-US" sz="3200" i="1" spc="-96" dirty="0">
                <a:solidFill>
                  <a:srgbClr val="FFFFFF"/>
                </a:solidFill>
                <a:latin typeface="BC Sans" pitchFamily="2" charset="0"/>
                <a:ea typeface="BC Sans" pitchFamily="2" charset="0"/>
              </a:rPr>
              <a:t>ESG &amp; Digital Trust </a:t>
            </a:r>
          </a:p>
        </p:txBody>
      </p:sp>
      <p:sp>
        <p:nvSpPr>
          <p:cNvPr id="12" name="TextBox 12"/>
          <p:cNvSpPr txBox="1"/>
          <p:nvPr/>
        </p:nvSpPr>
        <p:spPr>
          <a:xfrm>
            <a:off x="1028700" y="1756946"/>
            <a:ext cx="4021516" cy="2310394"/>
          </a:xfrm>
          <a:prstGeom prst="rect">
            <a:avLst/>
          </a:prstGeom>
        </p:spPr>
        <p:txBody>
          <a:bodyPr lIns="0" tIns="0" rIns="0" bIns="0" rtlCol="0" anchor="t">
            <a:spAutoFit/>
          </a:bodyPr>
          <a:lstStyle/>
          <a:p>
            <a:pPr>
              <a:lnSpc>
                <a:spcPts val="9202"/>
              </a:lnSpc>
              <a:spcBef>
                <a:spcPct val="0"/>
              </a:spcBef>
            </a:pPr>
            <a:r>
              <a:rPr lang="en-US" sz="7079" spc="-212" dirty="0">
                <a:solidFill>
                  <a:srgbClr val="FFFFFF"/>
                </a:solidFill>
                <a:latin typeface="BC Sans" pitchFamily="2" charset="0"/>
                <a:ea typeface="BC Sans" pitchFamily="2" charset="0"/>
              </a:rPr>
              <a:t>Nancy Norris </a:t>
            </a:r>
          </a:p>
        </p:txBody>
      </p:sp>
      <p:sp>
        <p:nvSpPr>
          <p:cNvPr id="13" name="TextBox 13"/>
          <p:cNvSpPr txBox="1"/>
          <p:nvPr/>
        </p:nvSpPr>
        <p:spPr>
          <a:xfrm>
            <a:off x="1028700" y="6574275"/>
            <a:ext cx="4201496" cy="1048492"/>
          </a:xfrm>
          <a:prstGeom prst="rect">
            <a:avLst/>
          </a:prstGeom>
        </p:spPr>
        <p:txBody>
          <a:bodyPr lIns="0" tIns="0" rIns="0" bIns="0" rtlCol="0" anchor="t">
            <a:spAutoFit/>
          </a:bodyPr>
          <a:lstStyle/>
          <a:p>
            <a:pPr>
              <a:lnSpc>
                <a:spcPts val="4160"/>
              </a:lnSpc>
              <a:spcBef>
                <a:spcPct val="0"/>
              </a:spcBef>
            </a:pPr>
            <a:r>
              <a:rPr lang="en-US" sz="3200" spc="-96" dirty="0">
                <a:solidFill>
                  <a:srgbClr val="FFFFFF"/>
                </a:solidFill>
                <a:latin typeface="BC Sans" pitchFamily="2" charset="0"/>
                <a:ea typeface="BC Sans" pitchFamily="2" charset="0"/>
              </a:rPr>
              <a:t>Government of British Columbia</a:t>
            </a:r>
          </a:p>
        </p:txBody>
      </p:sp>
      <p:sp>
        <p:nvSpPr>
          <p:cNvPr id="14" name="TextBox 14"/>
          <p:cNvSpPr txBox="1"/>
          <p:nvPr/>
        </p:nvSpPr>
        <p:spPr>
          <a:xfrm>
            <a:off x="1028700" y="7905394"/>
            <a:ext cx="5316092" cy="511810"/>
          </a:xfrm>
          <a:prstGeom prst="rect">
            <a:avLst/>
          </a:prstGeom>
        </p:spPr>
        <p:txBody>
          <a:bodyPr lIns="0" tIns="0" rIns="0" bIns="0" rtlCol="0" anchor="t">
            <a:spAutoFit/>
          </a:bodyPr>
          <a:lstStyle/>
          <a:p>
            <a:pPr>
              <a:lnSpc>
                <a:spcPts val="4160"/>
              </a:lnSpc>
              <a:spcBef>
                <a:spcPct val="0"/>
              </a:spcBef>
            </a:pPr>
            <a:r>
              <a:rPr lang="en-US" sz="3200" spc="-96" dirty="0">
                <a:solidFill>
                  <a:srgbClr val="FFFFFF"/>
                </a:solidFill>
                <a:latin typeface="BC Sans" pitchFamily="2" charset="0"/>
                <a:ea typeface="BC Sans" pitchFamily="2" charset="0"/>
              </a:rPr>
              <a:t>Nancy.Norris@gov.bc.ca </a:t>
            </a:r>
          </a:p>
        </p:txBody>
      </p:sp>
      <p:sp>
        <p:nvSpPr>
          <p:cNvPr id="15" name="Freeform 15"/>
          <p:cNvSpPr/>
          <p:nvPr/>
        </p:nvSpPr>
        <p:spPr>
          <a:xfrm>
            <a:off x="1028700" y="4536949"/>
            <a:ext cx="1877342" cy="279255"/>
          </a:xfrm>
          <a:custGeom>
            <a:avLst/>
            <a:gdLst/>
            <a:ahLst/>
            <a:cxnLst/>
            <a:rect l="l" t="t" r="r" b="b"/>
            <a:pathLst>
              <a:path w="1877342" h="279255">
                <a:moveTo>
                  <a:pt x="0" y="0"/>
                </a:moveTo>
                <a:lnTo>
                  <a:pt x="1877342" y="0"/>
                </a:lnTo>
                <a:lnTo>
                  <a:pt x="1877342" y="279255"/>
                </a:lnTo>
                <a:lnTo>
                  <a:pt x="0" y="279255"/>
                </a:lnTo>
                <a:lnTo>
                  <a:pt x="0" y="0"/>
                </a:lnTo>
                <a:close/>
              </a:path>
            </a:pathLst>
          </a:custGeom>
          <a: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6" descr="Map&#10;&#10;Description automatically generated">
            <a:extLst>
              <a:ext uri="{FF2B5EF4-FFF2-40B4-BE49-F238E27FC236}">
                <a16:creationId xmlns:a16="http://schemas.microsoft.com/office/drawing/2014/main" id="{5F9C8D6D-4EDB-3B85-9734-6E5B292E1ABA}"/>
              </a:ext>
            </a:extLst>
          </p:cNvPr>
          <p:cNvPicPr>
            <a:picLocks noChangeAspect="1"/>
          </p:cNvPicPr>
          <p:nvPr/>
        </p:nvPicPr>
        <p:blipFill>
          <a:blip r:embed="rId3"/>
          <a:stretch>
            <a:fillRect/>
          </a:stretch>
        </p:blipFill>
        <p:spPr>
          <a:xfrm>
            <a:off x="914400" y="1344705"/>
            <a:ext cx="17171504" cy="8492111"/>
          </a:xfrm>
          <a:prstGeom prst="rect">
            <a:avLst/>
          </a:prstGeom>
        </p:spPr>
      </p:pic>
      <p:sp>
        <p:nvSpPr>
          <p:cNvPr id="40" name="TextBox 40"/>
          <p:cNvSpPr txBox="1"/>
          <p:nvPr/>
        </p:nvSpPr>
        <p:spPr>
          <a:xfrm>
            <a:off x="1166151" y="600918"/>
            <a:ext cx="16288178" cy="852028"/>
          </a:xfrm>
          <a:prstGeom prst="rect">
            <a:avLst/>
          </a:prstGeom>
        </p:spPr>
        <p:txBody>
          <a:bodyPr wrap="square" lIns="0" tIns="0" rIns="0" bIns="0" rtlCol="0" anchor="t">
            <a:spAutoFit/>
          </a:bodyPr>
          <a:lstStyle/>
          <a:p>
            <a:pPr algn="ctr">
              <a:lnSpc>
                <a:spcPts val="7040"/>
              </a:lnSpc>
            </a:pPr>
            <a:r>
              <a:rPr lang="en-US" sz="5400" b="1" dirty="0">
                <a:solidFill>
                  <a:srgbClr val="009EDB"/>
                </a:solidFill>
                <a:latin typeface="BC Sans" pitchFamily="2" charset="0"/>
                <a:ea typeface="BC Sans" pitchFamily="2" charset="0"/>
              </a:rPr>
              <a:t>Challenge #1: Centralized Solutions Can't Scale</a:t>
            </a:r>
          </a:p>
        </p:txBody>
      </p:sp>
      <p:sp>
        <p:nvSpPr>
          <p:cNvPr id="44" name="Freeform 44"/>
          <p:cNvSpPr/>
          <p:nvPr/>
        </p:nvSpPr>
        <p:spPr>
          <a:xfrm>
            <a:off x="14907351" y="9112214"/>
            <a:ext cx="2869318" cy="865063"/>
          </a:xfrm>
          <a:custGeom>
            <a:avLst/>
            <a:gdLst/>
            <a:ahLst/>
            <a:cxnLst/>
            <a:rect l="l" t="t" r="r" b="b"/>
            <a:pathLst>
              <a:path w="2869318" h="865063">
                <a:moveTo>
                  <a:pt x="0" y="0"/>
                </a:moveTo>
                <a:lnTo>
                  <a:pt x="2869318" y="0"/>
                </a:lnTo>
                <a:lnTo>
                  <a:pt x="2869318" y="865063"/>
                </a:lnTo>
                <a:lnTo>
                  <a:pt x="0" y="865063"/>
                </a:lnTo>
                <a:lnTo>
                  <a:pt x="0" y="0"/>
                </a:lnTo>
                <a:close/>
              </a:path>
            </a:pathLst>
          </a:custGeom>
          <a:blipFill>
            <a:blip r:embed="rId4" cstate="screen">
              <a:extLst>
                <a:ext uri="{28A0092B-C50C-407E-A947-70E740481C1C}">
                  <a14:useLocalDpi xmlns:a14="http://schemas.microsoft.com/office/drawing/2010/main"/>
                </a:ext>
              </a:extLst>
            </a:blip>
            <a:stretch>
              <a:fillRect/>
            </a:stretch>
          </a:blipFill>
        </p:spPr>
      </p:sp>
      <p:pic>
        <p:nvPicPr>
          <p:cNvPr id="45" name="Picture 45" descr="Diagram&#10;&#10;Description automatically generated">
            <a:extLst>
              <a:ext uri="{FF2B5EF4-FFF2-40B4-BE49-F238E27FC236}">
                <a16:creationId xmlns:a16="http://schemas.microsoft.com/office/drawing/2014/main" id="{06E34A48-0700-0DE5-715E-5A372C1EF178}"/>
              </a:ext>
            </a:extLst>
          </p:cNvPr>
          <p:cNvPicPr>
            <a:picLocks noChangeAspect="1"/>
          </p:cNvPicPr>
          <p:nvPr/>
        </p:nvPicPr>
        <p:blipFill>
          <a:blip r:embed="rId5"/>
          <a:stretch>
            <a:fillRect/>
          </a:stretch>
        </p:blipFill>
        <p:spPr>
          <a:xfrm>
            <a:off x="3266661" y="2568315"/>
            <a:ext cx="12102547" cy="649215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6" descr="Map&#10;&#10;Description automatically generated">
            <a:extLst>
              <a:ext uri="{FF2B5EF4-FFF2-40B4-BE49-F238E27FC236}">
                <a16:creationId xmlns:a16="http://schemas.microsoft.com/office/drawing/2014/main" id="{5F9C8D6D-4EDB-3B85-9734-6E5B292E1ABA}"/>
              </a:ext>
            </a:extLst>
          </p:cNvPr>
          <p:cNvPicPr>
            <a:picLocks noChangeAspect="1"/>
          </p:cNvPicPr>
          <p:nvPr/>
        </p:nvPicPr>
        <p:blipFill>
          <a:blip r:embed="rId3"/>
          <a:stretch>
            <a:fillRect/>
          </a:stretch>
        </p:blipFill>
        <p:spPr>
          <a:xfrm>
            <a:off x="914400" y="1344705"/>
            <a:ext cx="17171504" cy="8492111"/>
          </a:xfrm>
          <a:prstGeom prst="rect">
            <a:avLst/>
          </a:prstGeom>
        </p:spPr>
      </p:pic>
      <p:sp>
        <p:nvSpPr>
          <p:cNvPr id="40" name="TextBox 40"/>
          <p:cNvSpPr txBox="1"/>
          <p:nvPr/>
        </p:nvSpPr>
        <p:spPr>
          <a:xfrm>
            <a:off x="1166151" y="600918"/>
            <a:ext cx="16288178" cy="852028"/>
          </a:xfrm>
          <a:prstGeom prst="rect">
            <a:avLst/>
          </a:prstGeom>
        </p:spPr>
        <p:txBody>
          <a:bodyPr wrap="square" lIns="0" tIns="0" rIns="0" bIns="0" rtlCol="0" anchor="t">
            <a:spAutoFit/>
          </a:bodyPr>
          <a:lstStyle/>
          <a:p>
            <a:pPr algn="ctr">
              <a:lnSpc>
                <a:spcPts val="7040"/>
              </a:lnSpc>
            </a:pPr>
            <a:r>
              <a:rPr lang="en-US" sz="5400" b="1" dirty="0">
                <a:solidFill>
                  <a:srgbClr val="009EDB"/>
                </a:solidFill>
                <a:latin typeface="BC Sans"/>
                <a:ea typeface="BC Sans"/>
              </a:rPr>
              <a:t>Focus on </a:t>
            </a:r>
            <a:r>
              <a:rPr lang="en-US" sz="5400" b="1" dirty="0" err="1">
                <a:solidFill>
                  <a:srgbClr val="009EDB"/>
                </a:solidFill>
                <a:latin typeface="BC Sans"/>
                <a:ea typeface="BC Sans"/>
              </a:rPr>
              <a:t>Decentralisation</a:t>
            </a:r>
            <a:endParaRPr lang="en-US" dirty="0">
              <a:solidFill>
                <a:srgbClr val="009EDB"/>
              </a:solidFill>
            </a:endParaRPr>
          </a:p>
        </p:txBody>
      </p:sp>
      <p:sp>
        <p:nvSpPr>
          <p:cNvPr id="44" name="Freeform 44"/>
          <p:cNvSpPr/>
          <p:nvPr/>
        </p:nvSpPr>
        <p:spPr>
          <a:xfrm>
            <a:off x="14907351" y="9112214"/>
            <a:ext cx="2869318" cy="865063"/>
          </a:xfrm>
          <a:custGeom>
            <a:avLst/>
            <a:gdLst/>
            <a:ahLst/>
            <a:cxnLst/>
            <a:rect l="l" t="t" r="r" b="b"/>
            <a:pathLst>
              <a:path w="2869318" h="865063">
                <a:moveTo>
                  <a:pt x="0" y="0"/>
                </a:moveTo>
                <a:lnTo>
                  <a:pt x="2869318" y="0"/>
                </a:lnTo>
                <a:lnTo>
                  <a:pt x="2869318" y="865063"/>
                </a:lnTo>
                <a:lnTo>
                  <a:pt x="0" y="865063"/>
                </a:lnTo>
                <a:lnTo>
                  <a:pt x="0" y="0"/>
                </a:lnTo>
                <a:close/>
              </a:path>
            </a:pathLst>
          </a:custGeom>
          <a:blipFill>
            <a:blip r:embed="rId4" cstate="screen">
              <a:extLst>
                <a:ext uri="{28A0092B-C50C-407E-A947-70E740481C1C}">
                  <a14:useLocalDpi xmlns:a14="http://schemas.microsoft.com/office/drawing/2010/main"/>
                </a:ext>
              </a:extLst>
            </a:blip>
            <a:stretch>
              <a:fillRect/>
            </a:stretch>
          </a:blipFill>
        </p:spPr>
      </p:sp>
      <p:pic>
        <p:nvPicPr>
          <p:cNvPr id="3" name="Picture 2" descr="Diagram&#10;&#10;Description automatically generated">
            <a:extLst>
              <a:ext uri="{FF2B5EF4-FFF2-40B4-BE49-F238E27FC236}">
                <a16:creationId xmlns:a16="http://schemas.microsoft.com/office/drawing/2014/main" id="{CAA18A1B-C2F6-8FCA-87CC-5216D812F69B}"/>
              </a:ext>
            </a:extLst>
          </p:cNvPr>
          <p:cNvPicPr>
            <a:picLocks noChangeAspect="1"/>
          </p:cNvPicPr>
          <p:nvPr/>
        </p:nvPicPr>
        <p:blipFill>
          <a:blip r:embed="rId5"/>
          <a:stretch>
            <a:fillRect/>
          </a:stretch>
        </p:blipFill>
        <p:spPr>
          <a:xfrm>
            <a:off x="1461052" y="1524352"/>
            <a:ext cx="15498417" cy="7950599"/>
          </a:xfrm>
          <a:prstGeom prst="rect">
            <a:avLst/>
          </a:prstGeom>
        </p:spPr>
      </p:pic>
    </p:spTree>
    <p:extLst>
      <p:ext uri="{BB962C8B-B14F-4D97-AF65-F5344CB8AC3E}">
        <p14:creationId xmlns:p14="http://schemas.microsoft.com/office/powerpoint/2010/main" val="3135718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9EDB"/>
        </a:solidFill>
        <a:effectLst/>
      </p:bgPr>
    </p:bg>
    <p:spTree>
      <p:nvGrpSpPr>
        <p:cNvPr id="1" name=""/>
        <p:cNvGrpSpPr/>
        <p:nvPr/>
      </p:nvGrpSpPr>
      <p:grpSpPr>
        <a:xfrm>
          <a:off x="0" y="0"/>
          <a:ext cx="0" cy="0"/>
          <a:chOff x="0" y="0"/>
          <a:chExt cx="0" cy="0"/>
        </a:xfrm>
      </p:grpSpPr>
      <p:grpSp>
        <p:nvGrpSpPr>
          <p:cNvPr id="5" name="Group 5"/>
          <p:cNvGrpSpPr/>
          <p:nvPr/>
        </p:nvGrpSpPr>
        <p:grpSpPr>
          <a:xfrm>
            <a:off x="8837714" y="4705398"/>
            <a:ext cx="8508563" cy="2097402"/>
            <a:chOff x="-3201" y="138238"/>
            <a:chExt cx="2240938" cy="282403"/>
          </a:xfrm>
        </p:grpSpPr>
        <p:sp>
          <p:nvSpPr>
            <p:cNvPr id="6" name="Freeform 6"/>
            <p:cNvSpPr/>
            <p:nvPr/>
          </p:nvSpPr>
          <p:spPr>
            <a:xfrm>
              <a:off x="-3201" y="138238"/>
              <a:ext cx="2240938" cy="282403"/>
            </a:xfrm>
            <a:custGeom>
              <a:avLst/>
              <a:gdLst/>
              <a:ahLst/>
              <a:cxnLst/>
              <a:rect l="l" t="t" r="r" b="b"/>
              <a:pathLst>
                <a:path w="2240938" h="622749">
                  <a:moveTo>
                    <a:pt x="46405" y="0"/>
                  </a:moveTo>
                  <a:lnTo>
                    <a:pt x="2194534" y="0"/>
                  </a:lnTo>
                  <a:cubicBezTo>
                    <a:pt x="2220162" y="0"/>
                    <a:pt x="2240938" y="20776"/>
                    <a:pt x="2240938" y="46405"/>
                  </a:cubicBezTo>
                  <a:lnTo>
                    <a:pt x="2240938" y="576344"/>
                  </a:lnTo>
                  <a:cubicBezTo>
                    <a:pt x="2240938" y="601973"/>
                    <a:pt x="2220162" y="622749"/>
                    <a:pt x="2194534" y="622749"/>
                  </a:cubicBezTo>
                  <a:lnTo>
                    <a:pt x="46405" y="622749"/>
                  </a:lnTo>
                  <a:cubicBezTo>
                    <a:pt x="34097" y="622749"/>
                    <a:pt x="22294" y="617860"/>
                    <a:pt x="13592" y="609157"/>
                  </a:cubicBezTo>
                  <a:cubicBezTo>
                    <a:pt x="4889" y="600455"/>
                    <a:pt x="0" y="588651"/>
                    <a:pt x="0" y="576344"/>
                  </a:cubicBezTo>
                  <a:lnTo>
                    <a:pt x="0" y="46405"/>
                  </a:lnTo>
                  <a:cubicBezTo>
                    <a:pt x="0" y="34097"/>
                    <a:pt x="4889" y="22294"/>
                    <a:pt x="13592" y="13592"/>
                  </a:cubicBezTo>
                  <a:cubicBezTo>
                    <a:pt x="22294" y="4889"/>
                    <a:pt x="34097" y="0"/>
                    <a:pt x="46405" y="0"/>
                  </a:cubicBezTo>
                  <a:close/>
                </a:path>
              </a:pathLst>
            </a:custGeom>
            <a:solidFill>
              <a:srgbClr val="FFFFFF"/>
            </a:solidFill>
          </p:spPr>
        </p:sp>
        <p:sp>
          <p:nvSpPr>
            <p:cNvPr id="7" name="TextBox 7"/>
            <p:cNvSpPr txBox="1"/>
            <p:nvPr/>
          </p:nvSpPr>
          <p:spPr>
            <a:xfrm>
              <a:off x="138785" y="259319"/>
              <a:ext cx="1972249" cy="109503"/>
            </a:xfrm>
            <a:prstGeom prst="rect">
              <a:avLst/>
            </a:prstGeom>
          </p:spPr>
          <p:txBody>
            <a:bodyPr lIns="63500" tIns="63500" rIns="63500" bIns="63500" rtlCol="0" anchor="ctr"/>
            <a:lstStyle/>
            <a:p>
              <a:pPr algn="ctr"/>
              <a:r>
                <a:rPr lang="en-AU" sz="2800" b="1">
                  <a:latin typeface="BC Sans" pitchFamily="2" charset="0"/>
                  <a:ea typeface="BC Sans" pitchFamily="2" charset="0"/>
                </a:rPr>
                <a:t>Paper rendering of digital credentials that allow digital data to “hop” a paper step.  </a:t>
              </a:r>
            </a:p>
            <a:p>
              <a:endParaRPr lang="en-AU" sz="2800" b="1">
                <a:latin typeface="BC Sans" pitchFamily="2" charset="0"/>
                <a:ea typeface="BC Sans" pitchFamily="2" charset="0"/>
              </a:endParaRPr>
            </a:p>
          </p:txBody>
        </p:sp>
      </p:grpSp>
      <p:sp>
        <p:nvSpPr>
          <p:cNvPr id="8" name="TextBox 8"/>
          <p:cNvSpPr txBox="1"/>
          <p:nvPr/>
        </p:nvSpPr>
        <p:spPr>
          <a:xfrm>
            <a:off x="8938429" y="1001938"/>
            <a:ext cx="8748575" cy="3318601"/>
          </a:xfrm>
          <a:prstGeom prst="rect">
            <a:avLst/>
          </a:prstGeom>
        </p:spPr>
        <p:txBody>
          <a:bodyPr wrap="square" lIns="0" tIns="0" rIns="0" bIns="0" rtlCol="0" anchor="t">
            <a:spAutoFit/>
          </a:bodyPr>
          <a:lstStyle/>
          <a:p>
            <a:pPr>
              <a:lnSpc>
                <a:spcPts val="8800"/>
              </a:lnSpc>
            </a:pPr>
            <a:r>
              <a:rPr lang="en-US" sz="6500" b="1">
                <a:solidFill>
                  <a:srgbClr val="FFFFFF"/>
                </a:solidFill>
                <a:latin typeface="BC Sans" pitchFamily="2" charset="0"/>
                <a:ea typeface="BC Sans" pitchFamily="2" charset="0"/>
              </a:rPr>
              <a:t>Challenge #2: Transitioning from a Paper-based World </a:t>
            </a:r>
          </a:p>
        </p:txBody>
      </p:sp>
      <p:sp>
        <p:nvSpPr>
          <p:cNvPr id="10" name="Freeform 29">
            <a:extLst>
              <a:ext uri="{FF2B5EF4-FFF2-40B4-BE49-F238E27FC236}">
                <a16:creationId xmlns:a16="http://schemas.microsoft.com/office/drawing/2014/main" id="{B9810568-47D9-D36F-F7DA-FFEE0221B827}"/>
              </a:ext>
            </a:extLst>
          </p:cNvPr>
          <p:cNvSpPr/>
          <p:nvPr/>
        </p:nvSpPr>
        <p:spPr>
          <a:xfrm>
            <a:off x="14841358" y="9138396"/>
            <a:ext cx="2869318" cy="865063"/>
          </a:xfrm>
          <a:custGeom>
            <a:avLst/>
            <a:gdLst/>
            <a:ahLst/>
            <a:cxnLst/>
            <a:rect l="l" t="t" r="r" b="b"/>
            <a:pathLst>
              <a:path w="2869318" h="865063">
                <a:moveTo>
                  <a:pt x="0" y="0"/>
                </a:moveTo>
                <a:lnTo>
                  <a:pt x="2869318" y="0"/>
                </a:lnTo>
                <a:lnTo>
                  <a:pt x="2869318" y="865063"/>
                </a:lnTo>
                <a:lnTo>
                  <a:pt x="0" y="865063"/>
                </a:lnTo>
                <a:lnTo>
                  <a:pt x="0" y="0"/>
                </a:lnTo>
                <a:close/>
              </a:path>
            </a:pathLst>
          </a:custGeom>
          <a:blipFill>
            <a:blip r:embed="rId3" cstate="screen">
              <a:duotone>
                <a:prstClr val="black"/>
                <a:schemeClr val="bg1">
                  <a:tint val="45000"/>
                  <a:satMod val="400000"/>
                </a:schemeClr>
              </a:duotone>
              <a:extLst>
                <a:ext uri="{BEBA8EAE-BF5A-486C-A8C5-ECC9F3942E4B}">
                  <a14:imgProps xmlns:a14="http://schemas.microsoft.com/office/drawing/2010/main">
                    <a14:imgLayer r:embed="rId4">
                      <a14:imgEffect>
                        <a14:artisticPencilSketch/>
                      </a14:imgEffect>
                      <a14:imgEffect>
                        <a14:saturation sat="0"/>
                      </a14:imgEffect>
                    </a14:imgLayer>
                  </a14:imgProps>
                </a:ext>
                <a:ext uri="{28A0092B-C50C-407E-A947-70E740481C1C}">
                  <a14:useLocalDpi xmlns:a14="http://schemas.microsoft.com/office/drawing/2010/main"/>
                </a:ext>
              </a:extLst>
            </a:blip>
            <a:stretch>
              <a:fillRect/>
            </a:stretch>
          </a:blipFill>
        </p:spPr>
      </p:sp>
      <p:sp>
        <p:nvSpPr>
          <p:cNvPr id="11" name="Freeform 2">
            <a:extLst>
              <a:ext uri="{FF2B5EF4-FFF2-40B4-BE49-F238E27FC236}">
                <a16:creationId xmlns:a16="http://schemas.microsoft.com/office/drawing/2014/main" id="{3CB3A2A9-01FC-87A8-2E5B-6F9808A0B295}"/>
              </a:ext>
            </a:extLst>
          </p:cNvPr>
          <p:cNvSpPr/>
          <p:nvPr/>
        </p:nvSpPr>
        <p:spPr>
          <a:xfrm>
            <a:off x="-205571" y="1"/>
            <a:ext cx="8508563" cy="10287000"/>
          </a:xfrm>
          <a:custGeom>
            <a:avLst/>
            <a:gdLst/>
            <a:ahLst/>
            <a:cxnLst/>
            <a:rect l="l" t="t" r="r" b="b"/>
            <a:pathLst>
              <a:path w="15835375" h="10550319">
                <a:moveTo>
                  <a:pt x="0" y="0"/>
                </a:moveTo>
                <a:lnTo>
                  <a:pt x="15835375" y="0"/>
                </a:lnTo>
                <a:lnTo>
                  <a:pt x="15835375" y="10550319"/>
                </a:lnTo>
                <a:lnTo>
                  <a:pt x="0" y="10550319"/>
                </a:lnTo>
                <a:lnTo>
                  <a:pt x="0" y="0"/>
                </a:lnTo>
                <a:close/>
              </a:path>
            </a:pathLst>
          </a:custGeom>
          <a:blipFill>
            <a:blip r:embed="rId5" cstate="screen">
              <a:extLst>
                <a:ext uri="{28A0092B-C50C-407E-A947-70E740481C1C}">
                  <a14:useLocalDpi xmlns:a14="http://schemas.microsoft.com/office/drawing/2010/main"/>
                </a:ext>
              </a:extLst>
            </a:blip>
            <a:stretch>
              <a:fillRect/>
            </a:stretch>
          </a:blipFill>
        </p:spPr>
      </p:sp>
      <p:sp>
        <p:nvSpPr>
          <p:cNvPr id="12" name="Rectangle 11">
            <a:extLst>
              <a:ext uri="{FF2B5EF4-FFF2-40B4-BE49-F238E27FC236}">
                <a16:creationId xmlns:a16="http://schemas.microsoft.com/office/drawing/2014/main" id="{48607FD3-AA7B-8C5E-7245-551C9950EF74}"/>
              </a:ext>
            </a:extLst>
          </p:cNvPr>
          <p:cNvSpPr/>
          <p:nvPr/>
        </p:nvSpPr>
        <p:spPr>
          <a:xfrm>
            <a:off x="-825777" y="0"/>
            <a:ext cx="9144000" cy="10286998"/>
          </a:xfrm>
          <a:prstGeom prst="rect">
            <a:avLst/>
          </a:prstGeom>
          <a:solidFill>
            <a:schemeClr val="tx2">
              <a:lumMod val="20000"/>
              <a:lumOff val="80000"/>
              <a:alpha val="3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Freeform 6">
            <a:extLst>
              <a:ext uri="{FF2B5EF4-FFF2-40B4-BE49-F238E27FC236}">
                <a16:creationId xmlns:a16="http://schemas.microsoft.com/office/drawing/2014/main" id="{46662CD2-CF3D-32DC-FFBD-FF0ED77B6C4C}"/>
              </a:ext>
            </a:extLst>
          </p:cNvPr>
          <p:cNvSpPr/>
          <p:nvPr/>
        </p:nvSpPr>
        <p:spPr>
          <a:xfrm>
            <a:off x="8837713" y="6971528"/>
            <a:ext cx="8508563" cy="2097402"/>
          </a:xfrm>
          <a:custGeom>
            <a:avLst/>
            <a:gdLst/>
            <a:ahLst/>
            <a:cxnLst/>
            <a:rect l="l" t="t" r="r" b="b"/>
            <a:pathLst>
              <a:path w="2240938" h="622749">
                <a:moveTo>
                  <a:pt x="46405" y="0"/>
                </a:moveTo>
                <a:lnTo>
                  <a:pt x="2194534" y="0"/>
                </a:lnTo>
                <a:cubicBezTo>
                  <a:pt x="2220162" y="0"/>
                  <a:pt x="2240938" y="20776"/>
                  <a:pt x="2240938" y="46405"/>
                </a:cubicBezTo>
                <a:lnTo>
                  <a:pt x="2240938" y="576344"/>
                </a:lnTo>
                <a:cubicBezTo>
                  <a:pt x="2240938" y="601973"/>
                  <a:pt x="2220162" y="622749"/>
                  <a:pt x="2194534" y="622749"/>
                </a:cubicBezTo>
                <a:lnTo>
                  <a:pt x="46405" y="622749"/>
                </a:lnTo>
                <a:cubicBezTo>
                  <a:pt x="34097" y="622749"/>
                  <a:pt x="22294" y="617860"/>
                  <a:pt x="13592" y="609157"/>
                </a:cubicBezTo>
                <a:cubicBezTo>
                  <a:pt x="4889" y="600455"/>
                  <a:pt x="0" y="588651"/>
                  <a:pt x="0" y="576344"/>
                </a:cubicBezTo>
                <a:lnTo>
                  <a:pt x="0" y="46405"/>
                </a:lnTo>
                <a:cubicBezTo>
                  <a:pt x="0" y="34097"/>
                  <a:pt x="4889" y="22294"/>
                  <a:pt x="13592" y="13592"/>
                </a:cubicBezTo>
                <a:cubicBezTo>
                  <a:pt x="22294" y="4889"/>
                  <a:pt x="34097" y="0"/>
                  <a:pt x="46405" y="0"/>
                </a:cubicBezTo>
                <a:close/>
              </a:path>
            </a:pathLst>
          </a:custGeom>
          <a:solidFill>
            <a:srgbClr val="FFFFFF"/>
          </a:solidFill>
        </p:spPr>
      </p:sp>
      <p:sp>
        <p:nvSpPr>
          <p:cNvPr id="14" name="TextBox 7">
            <a:extLst>
              <a:ext uri="{FF2B5EF4-FFF2-40B4-BE49-F238E27FC236}">
                <a16:creationId xmlns:a16="http://schemas.microsoft.com/office/drawing/2014/main" id="{372B8D0D-8D5B-511A-9641-0EEC50AFB312}"/>
              </a:ext>
            </a:extLst>
          </p:cNvPr>
          <p:cNvSpPr txBox="1"/>
          <p:nvPr/>
        </p:nvSpPr>
        <p:spPr>
          <a:xfrm>
            <a:off x="9291656" y="7666332"/>
            <a:ext cx="7600681" cy="707795"/>
          </a:xfrm>
          <a:prstGeom prst="rect">
            <a:avLst/>
          </a:prstGeom>
        </p:spPr>
        <p:txBody>
          <a:bodyPr lIns="63500" tIns="63500" rIns="63500" bIns="63500" rtlCol="0" anchor="ctr"/>
          <a:lstStyle/>
          <a:p>
            <a:pPr algn="ctr"/>
            <a:r>
              <a:rPr lang="en-AU" sz="2800" b="1">
                <a:latin typeface="BC Sans" pitchFamily="2" charset="0"/>
                <a:ea typeface="BC Sans" pitchFamily="2" charset="0"/>
              </a:rPr>
              <a:t>Large language models to ”make sense” of conformity data that is extracted from paper certificates.</a:t>
            </a:r>
          </a:p>
        </p:txBody>
      </p:sp>
    </p:spTree>
    <p:extLst>
      <p:ext uri="{BB962C8B-B14F-4D97-AF65-F5344CB8AC3E}">
        <p14:creationId xmlns:p14="http://schemas.microsoft.com/office/powerpoint/2010/main" val="1436468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4AC300-4178-54F2-8DE5-560FA0F1EF72}"/>
              </a:ext>
            </a:extLst>
          </p:cNvPr>
          <p:cNvSpPr txBox="1"/>
          <p:nvPr/>
        </p:nvSpPr>
        <p:spPr>
          <a:xfrm>
            <a:off x="1762298" y="556746"/>
            <a:ext cx="15129164" cy="2186752"/>
          </a:xfrm>
          <a:prstGeom prst="rect">
            <a:avLst/>
          </a:prstGeom>
        </p:spPr>
        <p:txBody>
          <a:bodyPr wrap="square" lIns="0" tIns="0" rIns="0" bIns="0" rtlCol="0" anchor="t">
            <a:spAutoFit/>
          </a:bodyPr>
          <a:lstStyle/>
          <a:p>
            <a:pPr>
              <a:lnSpc>
                <a:spcPts val="8800"/>
              </a:lnSpc>
            </a:pPr>
            <a:r>
              <a:rPr lang="en-US" sz="6400" b="1" dirty="0">
                <a:solidFill>
                  <a:srgbClr val="009EDB"/>
                </a:solidFill>
                <a:latin typeface="BC Sans" pitchFamily="2" charset="0"/>
                <a:ea typeface="BC Sans" pitchFamily="2" charset="0"/>
              </a:rPr>
              <a:t>Challenge #3: </a:t>
            </a:r>
          </a:p>
          <a:p>
            <a:pPr>
              <a:lnSpc>
                <a:spcPts val="8800"/>
              </a:lnSpc>
            </a:pPr>
            <a:r>
              <a:rPr lang="en-US" sz="6400" b="1" dirty="0">
                <a:solidFill>
                  <a:srgbClr val="009EDB"/>
                </a:solidFill>
                <a:latin typeface="BC Sans" pitchFamily="2" charset="0"/>
                <a:ea typeface="BC Sans" pitchFamily="2" charset="0"/>
              </a:rPr>
              <a:t>Managing Commercial Sensitivity </a:t>
            </a:r>
          </a:p>
        </p:txBody>
      </p:sp>
      <p:grpSp>
        <p:nvGrpSpPr>
          <p:cNvPr id="8" name="Group 9">
            <a:extLst>
              <a:ext uri="{FF2B5EF4-FFF2-40B4-BE49-F238E27FC236}">
                <a16:creationId xmlns:a16="http://schemas.microsoft.com/office/drawing/2014/main" id="{CCDCA18A-190F-EF07-5767-76554C366949}"/>
              </a:ext>
            </a:extLst>
          </p:cNvPr>
          <p:cNvGrpSpPr/>
          <p:nvPr/>
        </p:nvGrpSpPr>
        <p:grpSpPr>
          <a:xfrm>
            <a:off x="1248752" y="8783273"/>
            <a:ext cx="4060959" cy="710306"/>
            <a:chOff x="0" y="0"/>
            <a:chExt cx="5414612" cy="947075"/>
          </a:xfrm>
        </p:grpSpPr>
        <p:sp>
          <p:nvSpPr>
            <p:cNvPr id="9" name="TextBox 10">
              <a:extLst>
                <a:ext uri="{FF2B5EF4-FFF2-40B4-BE49-F238E27FC236}">
                  <a16:creationId xmlns:a16="http://schemas.microsoft.com/office/drawing/2014/main" id="{02A3E252-D61B-2DC8-4517-75D20DEBBD83}"/>
                </a:ext>
              </a:extLst>
            </p:cNvPr>
            <p:cNvSpPr txBox="1"/>
            <p:nvPr/>
          </p:nvSpPr>
          <p:spPr>
            <a:xfrm>
              <a:off x="0" y="-28575"/>
              <a:ext cx="5414612" cy="548993"/>
            </a:xfrm>
            <a:prstGeom prst="rect">
              <a:avLst/>
            </a:prstGeom>
          </p:spPr>
          <p:txBody>
            <a:bodyPr lIns="0" tIns="0" rIns="0" bIns="0" rtlCol="0" anchor="t">
              <a:spAutoFit/>
            </a:bodyPr>
            <a:lstStyle/>
            <a:p>
              <a:pPr marL="0" lvl="0" indent="0">
                <a:lnSpc>
                  <a:spcPts val="3380"/>
                </a:lnSpc>
              </a:pPr>
              <a:r>
                <a:rPr lang="en-US" sz="2600">
                  <a:solidFill>
                    <a:srgbClr val="FFFFFF"/>
                  </a:solidFill>
                  <a:latin typeface="Poppins Bold Bold"/>
                </a:rPr>
                <a:t>Kristal Bosworth</a:t>
              </a:r>
            </a:p>
          </p:txBody>
        </p:sp>
        <p:sp>
          <p:nvSpPr>
            <p:cNvPr id="10" name="TextBox 11">
              <a:extLst>
                <a:ext uri="{FF2B5EF4-FFF2-40B4-BE49-F238E27FC236}">
                  <a16:creationId xmlns:a16="http://schemas.microsoft.com/office/drawing/2014/main" id="{C9B2C084-E865-7525-FA5C-E7BDCC69B33C}"/>
                </a:ext>
              </a:extLst>
            </p:cNvPr>
            <p:cNvSpPr txBox="1"/>
            <p:nvPr/>
          </p:nvSpPr>
          <p:spPr>
            <a:xfrm>
              <a:off x="0" y="572919"/>
              <a:ext cx="5414612" cy="374156"/>
            </a:xfrm>
            <a:prstGeom prst="rect">
              <a:avLst/>
            </a:prstGeom>
          </p:spPr>
          <p:txBody>
            <a:bodyPr lIns="0" tIns="0" rIns="0" bIns="0" rtlCol="0" anchor="t">
              <a:spAutoFit/>
            </a:bodyPr>
            <a:lstStyle/>
            <a:p>
              <a:pPr marL="0" lvl="0" indent="0">
                <a:lnSpc>
                  <a:spcPts val="2340"/>
                </a:lnSpc>
              </a:pPr>
              <a:r>
                <a:rPr lang="en-US" sz="1800">
                  <a:solidFill>
                    <a:srgbClr val="FFFFFF"/>
                  </a:solidFill>
                  <a:latin typeface="Poppins Light Italics"/>
                </a:rPr>
                <a:t>Public Relations Manager, PR Team</a:t>
              </a:r>
            </a:p>
          </p:txBody>
        </p:sp>
      </p:grpSp>
      <p:grpSp>
        <p:nvGrpSpPr>
          <p:cNvPr id="12" name="Group 7">
            <a:extLst>
              <a:ext uri="{FF2B5EF4-FFF2-40B4-BE49-F238E27FC236}">
                <a16:creationId xmlns:a16="http://schemas.microsoft.com/office/drawing/2014/main" id="{965ABD73-7CD2-56BE-9BF6-29496D3153EB}"/>
              </a:ext>
            </a:extLst>
          </p:cNvPr>
          <p:cNvGrpSpPr/>
          <p:nvPr/>
        </p:nvGrpSpPr>
        <p:grpSpPr>
          <a:xfrm>
            <a:off x="0" y="8428724"/>
            <a:ext cx="18288000" cy="1858275"/>
            <a:chOff x="0" y="0"/>
            <a:chExt cx="2772093" cy="777060"/>
          </a:xfrm>
          <a:solidFill>
            <a:srgbClr val="009EDB"/>
          </a:solidFill>
        </p:grpSpPr>
        <p:sp>
          <p:nvSpPr>
            <p:cNvPr id="13" name="Freeform 8">
              <a:extLst>
                <a:ext uri="{FF2B5EF4-FFF2-40B4-BE49-F238E27FC236}">
                  <a16:creationId xmlns:a16="http://schemas.microsoft.com/office/drawing/2014/main" id="{78D1CA18-13E7-5C6E-6AA8-A55FDE5D7913}"/>
                </a:ext>
              </a:extLst>
            </p:cNvPr>
            <p:cNvSpPr/>
            <p:nvPr/>
          </p:nvSpPr>
          <p:spPr>
            <a:xfrm>
              <a:off x="0" y="0"/>
              <a:ext cx="2772093" cy="777060"/>
            </a:xfrm>
            <a:custGeom>
              <a:avLst/>
              <a:gdLst/>
              <a:ahLst/>
              <a:cxnLst/>
              <a:rect l="l" t="t" r="r" b="b"/>
              <a:pathLst>
                <a:path w="2772093" h="777060">
                  <a:moveTo>
                    <a:pt x="0" y="0"/>
                  </a:moveTo>
                  <a:lnTo>
                    <a:pt x="2772093" y="0"/>
                  </a:lnTo>
                  <a:lnTo>
                    <a:pt x="2772093" y="777060"/>
                  </a:lnTo>
                  <a:lnTo>
                    <a:pt x="0" y="777060"/>
                  </a:lnTo>
                  <a:close/>
                </a:path>
              </a:pathLst>
            </a:custGeom>
            <a:grpFill/>
          </p:spPr>
        </p:sp>
      </p:grpSp>
      <p:sp>
        <p:nvSpPr>
          <p:cNvPr id="2" name="Freeform 29">
            <a:extLst>
              <a:ext uri="{FF2B5EF4-FFF2-40B4-BE49-F238E27FC236}">
                <a16:creationId xmlns:a16="http://schemas.microsoft.com/office/drawing/2014/main" id="{22D9CBB5-80B0-A27A-8969-8172CCEAE929}"/>
              </a:ext>
            </a:extLst>
          </p:cNvPr>
          <p:cNvSpPr/>
          <p:nvPr/>
        </p:nvSpPr>
        <p:spPr>
          <a:xfrm>
            <a:off x="14841358" y="9112214"/>
            <a:ext cx="2869318" cy="865063"/>
          </a:xfrm>
          <a:custGeom>
            <a:avLst/>
            <a:gdLst/>
            <a:ahLst/>
            <a:cxnLst/>
            <a:rect l="l" t="t" r="r" b="b"/>
            <a:pathLst>
              <a:path w="2869318" h="865063">
                <a:moveTo>
                  <a:pt x="0" y="0"/>
                </a:moveTo>
                <a:lnTo>
                  <a:pt x="2869318" y="0"/>
                </a:lnTo>
                <a:lnTo>
                  <a:pt x="2869318" y="865063"/>
                </a:lnTo>
                <a:lnTo>
                  <a:pt x="0" y="865063"/>
                </a:lnTo>
                <a:lnTo>
                  <a:pt x="0" y="0"/>
                </a:lnTo>
                <a:close/>
              </a:path>
            </a:pathLst>
          </a:custGeom>
          <a:blipFill>
            <a:blip r:embed="rId3" cstate="screen">
              <a:duotone>
                <a:prstClr val="black"/>
                <a:schemeClr val="bg1">
                  <a:tint val="45000"/>
                  <a:satMod val="400000"/>
                </a:schemeClr>
              </a:duotone>
              <a:extLst>
                <a:ext uri="{BEBA8EAE-BF5A-486C-A8C5-ECC9F3942E4B}">
                  <a14:imgProps xmlns:a14="http://schemas.microsoft.com/office/drawing/2010/main">
                    <a14:imgLayer r:embed="rId4">
                      <a14:imgEffect>
                        <a14:artisticPencilSketch/>
                      </a14:imgEffect>
                      <a14:imgEffect>
                        <a14:saturation sat="0"/>
                      </a14:imgEffect>
                    </a14:imgLayer>
                  </a14:imgProps>
                </a:ext>
                <a:ext uri="{28A0092B-C50C-407E-A947-70E740481C1C}">
                  <a14:useLocalDpi xmlns:a14="http://schemas.microsoft.com/office/drawing/2010/main"/>
                </a:ext>
              </a:extLst>
            </a:blip>
            <a:stretch>
              <a:fillRect/>
            </a:stretch>
          </a:blipFill>
        </p:spPr>
      </p:sp>
      <p:sp>
        <p:nvSpPr>
          <p:cNvPr id="3" name="Rectangle 2">
            <a:extLst>
              <a:ext uri="{FF2B5EF4-FFF2-40B4-BE49-F238E27FC236}">
                <a16:creationId xmlns:a16="http://schemas.microsoft.com/office/drawing/2014/main" id="{F153AEEC-AD24-6F50-4431-F1591E9A2B82}"/>
              </a:ext>
            </a:extLst>
          </p:cNvPr>
          <p:cNvSpPr/>
          <p:nvPr/>
        </p:nvSpPr>
        <p:spPr>
          <a:xfrm>
            <a:off x="15744187" y="3504049"/>
            <a:ext cx="1792112" cy="233807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700">
              <a:latin typeface="BC Sans" pitchFamily="2" charset="0"/>
              <a:ea typeface="BC Sans" pitchFamily="2" charset="0"/>
            </a:endParaRPr>
          </a:p>
        </p:txBody>
      </p:sp>
      <p:sp>
        <p:nvSpPr>
          <p:cNvPr id="4" name="Freeform 36">
            <a:extLst>
              <a:ext uri="{FF2B5EF4-FFF2-40B4-BE49-F238E27FC236}">
                <a16:creationId xmlns:a16="http://schemas.microsoft.com/office/drawing/2014/main" id="{C40256B9-73F0-9C40-B407-E739EB5BAC3F}"/>
              </a:ext>
            </a:extLst>
          </p:cNvPr>
          <p:cNvSpPr/>
          <p:nvPr/>
        </p:nvSpPr>
        <p:spPr>
          <a:xfrm rot="10800000">
            <a:off x="10143263" y="5225905"/>
            <a:ext cx="2690688" cy="616220"/>
          </a:xfrm>
          <a:custGeom>
            <a:avLst/>
            <a:gdLst>
              <a:gd name="connsiteX0" fmla="*/ 869795 w 869795"/>
              <a:gd name="connsiteY0" fmla="*/ 446049 h 446049"/>
              <a:gd name="connsiteX1" fmla="*/ 446049 w 869795"/>
              <a:gd name="connsiteY1" fmla="*/ 0 h 446049"/>
              <a:gd name="connsiteX2" fmla="*/ 0 w 869795"/>
              <a:gd name="connsiteY2" fmla="*/ 446049 h 446049"/>
            </a:gdLst>
            <a:ahLst/>
            <a:cxnLst>
              <a:cxn ang="0">
                <a:pos x="connsiteX0" y="connsiteY0"/>
              </a:cxn>
              <a:cxn ang="0">
                <a:pos x="connsiteX1" y="connsiteY1"/>
              </a:cxn>
              <a:cxn ang="0">
                <a:pos x="connsiteX2" y="connsiteY2"/>
              </a:cxn>
            </a:cxnLst>
            <a:rect l="l" t="t" r="r" b="b"/>
            <a:pathLst>
              <a:path w="869795" h="446049">
                <a:moveTo>
                  <a:pt x="869795" y="446049"/>
                </a:moveTo>
                <a:cubicBezTo>
                  <a:pt x="730405" y="223024"/>
                  <a:pt x="591015" y="0"/>
                  <a:pt x="446049" y="0"/>
                </a:cubicBezTo>
                <a:cubicBezTo>
                  <a:pt x="301083" y="0"/>
                  <a:pt x="150541" y="223024"/>
                  <a:pt x="0" y="446049"/>
                </a:cubicBezTo>
              </a:path>
            </a:pathLst>
          </a:custGeom>
          <a:noFill/>
          <a:ln w="38100">
            <a:solidFill>
              <a:schemeClr val="accent5">
                <a:lumMod val="7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700"/>
          </a:p>
        </p:txBody>
      </p:sp>
      <p:pic>
        <p:nvPicPr>
          <p:cNvPr id="6" name="Picture 5">
            <a:extLst>
              <a:ext uri="{FF2B5EF4-FFF2-40B4-BE49-F238E27FC236}">
                <a16:creationId xmlns:a16="http://schemas.microsoft.com/office/drawing/2014/main" id="{A07C5807-16D0-EDEE-B199-CA8345AF381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74010" y="4210114"/>
            <a:ext cx="1079810" cy="937757"/>
          </a:xfrm>
          <a:prstGeom prst="rect">
            <a:avLst/>
          </a:prstGeom>
        </p:spPr>
      </p:pic>
      <p:sp>
        <p:nvSpPr>
          <p:cNvPr id="7" name="TextBox 6">
            <a:extLst>
              <a:ext uri="{FF2B5EF4-FFF2-40B4-BE49-F238E27FC236}">
                <a16:creationId xmlns:a16="http://schemas.microsoft.com/office/drawing/2014/main" id="{D782A18E-E5DD-D65A-DC5B-631B42EAAC40}"/>
              </a:ext>
            </a:extLst>
          </p:cNvPr>
          <p:cNvSpPr txBox="1"/>
          <p:nvPr/>
        </p:nvSpPr>
        <p:spPr>
          <a:xfrm>
            <a:off x="582003" y="3588609"/>
            <a:ext cx="1554971" cy="507831"/>
          </a:xfrm>
          <a:prstGeom prst="rect">
            <a:avLst/>
          </a:prstGeom>
          <a:noFill/>
        </p:spPr>
        <p:txBody>
          <a:bodyPr wrap="square" rtlCol="0">
            <a:spAutoFit/>
          </a:bodyPr>
          <a:lstStyle/>
          <a:p>
            <a:r>
              <a:rPr lang="en-AU" sz="2700">
                <a:solidFill>
                  <a:schemeClr val="accent1">
                    <a:lumMod val="50000"/>
                  </a:schemeClr>
                </a:solidFill>
                <a:latin typeface="BC Sans" pitchFamily="2" charset="0"/>
                <a:ea typeface="BC Sans" pitchFamily="2" charset="0"/>
              </a:rPr>
              <a:t>Certifier</a:t>
            </a:r>
            <a:endParaRPr lang="en-AU">
              <a:solidFill>
                <a:schemeClr val="accent1">
                  <a:lumMod val="50000"/>
                </a:schemeClr>
              </a:solidFill>
              <a:latin typeface="BC Sans" pitchFamily="2" charset="0"/>
              <a:ea typeface="BC Sans" pitchFamily="2" charset="0"/>
            </a:endParaRPr>
          </a:p>
        </p:txBody>
      </p:sp>
      <p:pic>
        <p:nvPicPr>
          <p:cNvPr id="11" name="Picture 10">
            <a:extLst>
              <a:ext uri="{FF2B5EF4-FFF2-40B4-BE49-F238E27FC236}">
                <a16:creationId xmlns:a16="http://schemas.microsoft.com/office/drawing/2014/main" id="{741C1697-3E49-A981-214D-07B6360FC04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83329" y="4210114"/>
            <a:ext cx="1079810" cy="937757"/>
          </a:xfrm>
          <a:prstGeom prst="rect">
            <a:avLst/>
          </a:prstGeom>
        </p:spPr>
      </p:pic>
      <p:sp>
        <p:nvSpPr>
          <p:cNvPr id="25" name="TextBox 24">
            <a:extLst>
              <a:ext uri="{FF2B5EF4-FFF2-40B4-BE49-F238E27FC236}">
                <a16:creationId xmlns:a16="http://schemas.microsoft.com/office/drawing/2014/main" id="{1B2B2DB5-9919-6CCD-86BE-A7ACD2B8F480}"/>
              </a:ext>
            </a:extLst>
          </p:cNvPr>
          <p:cNvSpPr txBox="1"/>
          <p:nvPr/>
        </p:nvSpPr>
        <p:spPr>
          <a:xfrm>
            <a:off x="3756579" y="3553655"/>
            <a:ext cx="2477238" cy="923330"/>
          </a:xfrm>
          <a:prstGeom prst="rect">
            <a:avLst/>
          </a:prstGeom>
          <a:noFill/>
        </p:spPr>
        <p:txBody>
          <a:bodyPr wrap="square" rtlCol="0">
            <a:spAutoFit/>
          </a:bodyPr>
          <a:lstStyle/>
          <a:p>
            <a:r>
              <a:rPr lang="en-AU" sz="2700">
                <a:solidFill>
                  <a:schemeClr val="accent1">
                    <a:lumMod val="50000"/>
                  </a:schemeClr>
                </a:solidFill>
                <a:latin typeface="BC Sans" pitchFamily="2" charset="0"/>
                <a:ea typeface="BC Sans" pitchFamily="2" charset="0"/>
              </a:rPr>
              <a:t>Cotton grower</a:t>
            </a:r>
            <a:endParaRPr lang="en-AU">
              <a:solidFill>
                <a:schemeClr val="accent1">
                  <a:lumMod val="50000"/>
                </a:schemeClr>
              </a:solidFill>
              <a:latin typeface="BC Sans" pitchFamily="2" charset="0"/>
              <a:ea typeface="BC Sans" pitchFamily="2" charset="0"/>
            </a:endParaRPr>
          </a:p>
        </p:txBody>
      </p:sp>
      <p:pic>
        <p:nvPicPr>
          <p:cNvPr id="26" name="Picture 25">
            <a:extLst>
              <a:ext uri="{FF2B5EF4-FFF2-40B4-BE49-F238E27FC236}">
                <a16:creationId xmlns:a16="http://schemas.microsoft.com/office/drawing/2014/main" id="{90B2E447-4BE2-8F34-76EF-1C4C9B8584A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743624" y="4210114"/>
            <a:ext cx="1079810" cy="937757"/>
          </a:xfrm>
          <a:prstGeom prst="rect">
            <a:avLst/>
          </a:prstGeom>
        </p:spPr>
      </p:pic>
      <p:sp>
        <p:nvSpPr>
          <p:cNvPr id="27" name="TextBox 26">
            <a:extLst>
              <a:ext uri="{FF2B5EF4-FFF2-40B4-BE49-F238E27FC236}">
                <a16:creationId xmlns:a16="http://schemas.microsoft.com/office/drawing/2014/main" id="{EE2E10D3-50CD-48F1-3DA5-1F161DAFDF3F}"/>
              </a:ext>
            </a:extLst>
          </p:cNvPr>
          <p:cNvSpPr txBox="1"/>
          <p:nvPr/>
        </p:nvSpPr>
        <p:spPr>
          <a:xfrm>
            <a:off x="7836575" y="3538115"/>
            <a:ext cx="2614850" cy="923330"/>
          </a:xfrm>
          <a:prstGeom prst="rect">
            <a:avLst/>
          </a:prstGeom>
          <a:noFill/>
        </p:spPr>
        <p:txBody>
          <a:bodyPr wrap="square" rtlCol="0">
            <a:spAutoFit/>
          </a:bodyPr>
          <a:lstStyle/>
          <a:p>
            <a:r>
              <a:rPr lang="en-AU" sz="2700">
                <a:solidFill>
                  <a:schemeClr val="accent1">
                    <a:lumMod val="50000"/>
                  </a:schemeClr>
                </a:solidFill>
                <a:latin typeface="BC Sans" pitchFamily="2" charset="0"/>
                <a:ea typeface="BC Sans" pitchFamily="2" charset="0"/>
              </a:rPr>
              <a:t>Cotton exporter</a:t>
            </a:r>
            <a:endParaRPr lang="en-AU">
              <a:solidFill>
                <a:schemeClr val="accent1">
                  <a:lumMod val="50000"/>
                </a:schemeClr>
              </a:solidFill>
              <a:latin typeface="BC Sans" pitchFamily="2" charset="0"/>
              <a:ea typeface="BC Sans" pitchFamily="2" charset="0"/>
            </a:endParaRPr>
          </a:p>
        </p:txBody>
      </p:sp>
      <p:pic>
        <p:nvPicPr>
          <p:cNvPr id="28" name="Picture 27">
            <a:extLst>
              <a:ext uri="{FF2B5EF4-FFF2-40B4-BE49-F238E27FC236}">
                <a16:creationId xmlns:a16="http://schemas.microsoft.com/office/drawing/2014/main" id="{30EAE050-5020-B1BE-D468-16320717ED5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2894940" y="4210114"/>
            <a:ext cx="1079810" cy="937757"/>
          </a:xfrm>
          <a:prstGeom prst="rect">
            <a:avLst/>
          </a:prstGeom>
        </p:spPr>
      </p:pic>
      <p:sp>
        <p:nvSpPr>
          <p:cNvPr id="29" name="TextBox 28">
            <a:extLst>
              <a:ext uri="{FF2B5EF4-FFF2-40B4-BE49-F238E27FC236}">
                <a16:creationId xmlns:a16="http://schemas.microsoft.com/office/drawing/2014/main" id="{90965126-4D37-E925-08DA-87238F838954}"/>
              </a:ext>
            </a:extLst>
          </p:cNvPr>
          <p:cNvSpPr txBox="1"/>
          <p:nvPr/>
        </p:nvSpPr>
        <p:spPr>
          <a:xfrm>
            <a:off x="11971815" y="3522722"/>
            <a:ext cx="2614850" cy="507831"/>
          </a:xfrm>
          <a:prstGeom prst="rect">
            <a:avLst/>
          </a:prstGeom>
          <a:noFill/>
        </p:spPr>
        <p:txBody>
          <a:bodyPr wrap="square" rtlCol="0">
            <a:spAutoFit/>
          </a:bodyPr>
          <a:lstStyle/>
          <a:p>
            <a:r>
              <a:rPr lang="en-AU" sz="2700">
                <a:solidFill>
                  <a:schemeClr val="accent1">
                    <a:lumMod val="50000"/>
                  </a:schemeClr>
                </a:solidFill>
                <a:latin typeface="BC Sans" pitchFamily="2" charset="0"/>
                <a:ea typeface="BC Sans" pitchFamily="2" charset="0"/>
              </a:rPr>
              <a:t>Spinning mill</a:t>
            </a:r>
            <a:endParaRPr lang="en-AU">
              <a:solidFill>
                <a:schemeClr val="accent1">
                  <a:lumMod val="50000"/>
                </a:schemeClr>
              </a:solidFill>
              <a:latin typeface="BC Sans" pitchFamily="2" charset="0"/>
              <a:ea typeface="BC Sans" pitchFamily="2" charset="0"/>
            </a:endParaRPr>
          </a:p>
        </p:txBody>
      </p:sp>
      <p:sp>
        <p:nvSpPr>
          <p:cNvPr id="30" name="Freeform 24">
            <a:extLst>
              <a:ext uri="{FF2B5EF4-FFF2-40B4-BE49-F238E27FC236}">
                <a16:creationId xmlns:a16="http://schemas.microsoft.com/office/drawing/2014/main" id="{B6EF57DD-550E-9E7C-5C97-22F0F4D6963D}"/>
              </a:ext>
            </a:extLst>
          </p:cNvPr>
          <p:cNvSpPr/>
          <p:nvPr/>
        </p:nvSpPr>
        <p:spPr>
          <a:xfrm rot="10800000">
            <a:off x="1892639" y="5251498"/>
            <a:ext cx="2690688" cy="616220"/>
          </a:xfrm>
          <a:custGeom>
            <a:avLst/>
            <a:gdLst>
              <a:gd name="connsiteX0" fmla="*/ 869795 w 869795"/>
              <a:gd name="connsiteY0" fmla="*/ 446049 h 446049"/>
              <a:gd name="connsiteX1" fmla="*/ 446049 w 869795"/>
              <a:gd name="connsiteY1" fmla="*/ 0 h 446049"/>
              <a:gd name="connsiteX2" fmla="*/ 0 w 869795"/>
              <a:gd name="connsiteY2" fmla="*/ 446049 h 446049"/>
            </a:gdLst>
            <a:ahLst/>
            <a:cxnLst>
              <a:cxn ang="0">
                <a:pos x="connsiteX0" y="connsiteY0"/>
              </a:cxn>
              <a:cxn ang="0">
                <a:pos x="connsiteX1" y="connsiteY1"/>
              </a:cxn>
              <a:cxn ang="0">
                <a:pos x="connsiteX2" y="connsiteY2"/>
              </a:cxn>
            </a:cxnLst>
            <a:rect l="l" t="t" r="r" b="b"/>
            <a:pathLst>
              <a:path w="869795" h="446049">
                <a:moveTo>
                  <a:pt x="869795" y="446049"/>
                </a:moveTo>
                <a:cubicBezTo>
                  <a:pt x="730405" y="223024"/>
                  <a:pt x="591015" y="0"/>
                  <a:pt x="446049" y="0"/>
                </a:cubicBezTo>
                <a:cubicBezTo>
                  <a:pt x="301083" y="0"/>
                  <a:pt x="150541" y="223024"/>
                  <a:pt x="0" y="446049"/>
                </a:cubicBezTo>
              </a:path>
            </a:pathLst>
          </a:custGeom>
          <a:noFill/>
          <a:ln w="38100">
            <a:solidFill>
              <a:schemeClr val="accent5">
                <a:lumMod val="7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700"/>
          </a:p>
        </p:txBody>
      </p:sp>
      <p:grpSp>
        <p:nvGrpSpPr>
          <p:cNvPr id="31" name="Group 30">
            <a:extLst>
              <a:ext uri="{FF2B5EF4-FFF2-40B4-BE49-F238E27FC236}">
                <a16:creationId xmlns:a16="http://schemas.microsoft.com/office/drawing/2014/main" id="{483AEB30-3071-1867-C8A6-824125FA1491}"/>
              </a:ext>
            </a:extLst>
          </p:cNvPr>
          <p:cNvGrpSpPr/>
          <p:nvPr/>
        </p:nvGrpSpPr>
        <p:grpSpPr>
          <a:xfrm>
            <a:off x="2602264" y="5301457"/>
            <a:ext cx="1271436" cy="1220021"/>
            <a:chOff x="1157611" y="2105735"/>
            <a:chExt cx="1310764" cy="1249176"/>
          </a:xfrm>
        </p:grpSpPr>
        <p:pic>
          <p:nvPicPr>
            <p:cNvPr id="32" name="Picture 31" descr="Binary file coding system thin line icon Vector Image">
              <a:extLst>
                <a:ext uri="{FF2B5EF4-FFF2-40B4-BE49-F238E27FC236}">
                  <a16:creationId xmlns:a16="http://schemas.microsoft.com/office/drawing/2014/main" id="{8BB0B8ED-27A5-41B7-9044-E485CCAB8BF1}"/>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1424032" y="2105735"/>
              <a:ext cx="1044343" cy="98220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a:extLst>
                <a:ext uri="{FF2B5EF4-FFF2-40B4-BE49-F238E27FC236}">
                  <a16:creationId xmlns:a16="http://schemas.microsoft.com/office/drawing/2014/main" id="{4E159C39-0B2E-3582-AC89-F094182FD68D}"/>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157611" y="2677132"/>
              <a:ext cx="677779" cy="677779"/>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TextBox 33">
            <a:extLst>
              <a:ext uri="{FF2B5EF4-FFF2-40B4-BE49-F238E27FC236}">
                <a16:creationId xmlns:a16="http://schemas.microsoft.com/office/drawing/2014/main" id="{3683E1A2-65C9-F19F-768C-B81659D0F17C}"/>
              </a:ext>
            </a:extLst>
          </p:cNvPr>
          <p:cNvSpPr txBox="1"/>
          <p:nvPr/>
        </p:nvSpPr>
        <p:spPr>
          <a:xfrm>
            <a:off x="1892638" y="6476341"/>
            <a:ext cx="2982468" cy="1061829"/>
          </a:xfrm>
          <a:prstGeom prst="rect">
            <a:avLst/>
          </a:prstGeom>
          <a:noFill/>
        </p:spPr>
        <p:txBody>
          <a:bodyPr wrap="square" rtlCol="0">
            <a:spAutoFit/>
          </a:bodyPr>
          <a:lstStyle/>
          <a:p>
            <a:r>
              <a:rPr lang="en-AU" sz="2100">
                <a:solidFill>
                  <a:schemeClr val="accent1">
                    <a:lumMod val="50000"/>
                  </a:schemeClr>
                </a:solidFill>
                <a:latin typeface="BC Sans" pitchFamily="2" charset="0"/>
                <a:ea typeface="BC Sans" pitchFamily="2" charset="0"/>
              </a:rPr>
              <a:t>Issues Organic certificate (identifying the grower)</a:t>
            </a:r>
            <a:endParaRPr lang="en-AU" sz="1575">
              <a:solidFill>
                <a:schemeClr val="accent1">
                  <a:lumMod val="50000"/>
                </a:schemeClr>
              </a:solidFill>
              <a:latin typeface="BC Sans" pitchFamily="2" charset="0"/>
              <a:ea typeface="BC Sans" pitchFamily="2" charset="0"/>
            </a:endParaRPr>
          </a:p>
        </p:txBody>
      </p:sp>
      <p:sp>
        <p:nvSpPr>
          <p:cNvPr id="35" name="Freeform 26">
            <a:extLst>
              <a:ext uri="{FF2B5EF4-FFF2-40B4-BE49-F238E27FC236}">
                <a16:creationId xmlns:a16="http://schemas.microsoft.com/office/drawing/2014/main" id="{65DE486C-A414-AA7A-893F-3F63ED80B17A}"/>
              </a:ext>
            </a:extLst>
          </p:cNvPr>
          <p:cNvSpPr/>
          <p:nvPr/>
        </p:nvSpPr>
        <p:spPr>
          <a:xfrm rot="10800000">
            <a:off x="5663138" y="5317610"/>
            <a:ext cx="2690688" cy="616220"/>
          </a:xfrm>
          <a:custGeom>
            <a:avLst/>
            <a:gdLst>
              <a:gd name="connsiteX0" fmla="*/ 869795 w 869795"/>
              <a:gd name="connsiteY0" fmla="*/ 446049 h 446049"/>
              <a:gd name="connsiteX1" fmla="*/ 446049 w 869795"/>
              <a:gd name="connsiteY1" fmla="*/ 0 h 446049"/>
              <a:gd name="connsiteX2" fmla="*/ 0 w 869795"/>
              <a:gd name="connsiteY2" fmla="*/ 446049 h 446049"/>
            </a:gdLst>
            <a:ahLst/>
            <a:cxnLst>
              <a:cxn ang="0">
                <a:pos x="connsiteX0" y="connsiteY0"/>
              </a:cxn>
              <a:cxn ang="0">
                <a:pos x="connsiteX1" y="connsiteY1"/>
              </a:cxn>
              <a:cxn ang="0">
                <a:pos x="connsiteX2" y="connsiteY2"/>
              </a:cxn>
            </a:cxnLst>
            <a:rect l="l" t="t" r="r" b="b"/>
            <a:pathLst>
              <a:path w="869795" h="446049">
                <a:moveTo>
                  <a:pt x="869795" y="446049"/>
                </a:moveTo>
                <a:cubicBezTo>
                  <a:pt x="730405" y="223024"/>
                  <a:pt x="591015" y="0"/>
                  <a:pt x="446049" y="0"/>
                </a:cubicBezTo>
                <a:cubicBezTo>
                  <a:pt x="301083" y="0"/>
                  <a:pt x="150541" y="223024"/>
                  <a:pt x="0" y="446049"/>
                </a:cubicBezTo>
              </a:path>
            </a:pathLst>
          </a:custGeom>
          <a:noFill/>
          <a:ln w="38100">
            <a:solidFill>
              <a:schemeClr val="accent5">
                <a:lumMod val="7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700"/>
          </a:p>
        </p:txBody>
      </p:sp>
      <p:grpSp>
        <p:nvGrpSpPr>
          <p:cNvPr id="36" name="Group 35">
            <a:extLst>
              <a:ext uri="{FF2B5EF4-FFF2-40B4-BE49-F238E27FC236}">
                <a16:creationId xmlns:a16="http://schemas.microsoft.com/office/drawing/2014/main" id="{7894D17A-1BFC-8371-BF55-F03020599B1C}"/>
              </a:ext>
            </a:extLst>
          </p:cNvPr>
          <p:cNvGrpSpPr/>
          <p:nvPr/>
        </p:nvGrpSpPr>
        <p:grpSpPr>
          <a:xfrm>
            <a:off x="6372763" y="5367569"/>
            <a:ext cx="1271436" cy="1220021"/>
            <a:chOff x="1157611" y="2105735"/>
            <a:chExt cx="1310764" cy="1249176"/>
          </a:xfrm>
        </p:grpSpPr>
        <p:pic>
          <p:nvPicPr>
            <p:cNvPr id="37" name="Picture 36" descr="Binary file coding system thin line icon Vector Image">
              <a:extLst>
                <a:ext uri="{FF2B5EF4-FFF2-40B4-BE49-F238E27FC236}">
                  <a16:creationId xmlns:a16="http://schemas.microsoft.com/office/drawing/2014/main" id="{D6F09610-F57A-BF5A-3739-F0FD6C00FF30}"/>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1424032" y="2105735"/>
              <a:ext cx="1044343" cy="98220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a:extLst>
                <a:ext uri="{FF2B5EF4-FFF2-40B4-BE49-F238E27FC236}">
                  <a16:creationId xmlns:a16="http://schemas.microsoft.com/office/drawing/2014/main" id="{D55D2FFA-8DD1-C942-850F-415494226CA6}"/>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157611" y="2677132"/>
              <a:ext cx="677779" cy="677779"/>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TextBox 38">
            <a:extLst>
              <a:ext uri="{FF2B5EF4-FFF2-40B4-BE49-F238E27FC236}">
                <a16:creationId xmlns:a16="http://schemas.microsoft.com/office/drawing/2014/main" id="{F37D61AE-DF02-7011-BDB6-0C605A9C77CA}"/>
              </a:ext>
            </a:extLst>
          </p:cNvPr>
          <p:cNvSpPr txBox="1"/>
          <p:nvPr/>
        </p:nvSpPr>
        <p:spPr>
          <a:xfrm>
            <a:off x="5590911" y="6476341"/>
            <a:ext cx="3489932" cy="1061829"/>
          </a:xfrm>
          <a:prstGeom prst="rect">
            <a:avLst/>
          </a:prstGeom>
          <a:noFill/>
        </p:spPr>
        <p:txBody>
          <a:bodyPr wrap="square" rtlCol="0">
            <a:spAutoFit/>
          </a:bodyPr>
          <a:lstStyle/>
          <a:p>
            <a:r>
              <a:rPr lang="en-AU" sz="2100">
                <a:solidFill>
                  <a:schemeClr val="accent1">
                    <a:lumMod val="50000"/>
                  </a:schemeClr>
                </a:solidFill>
                <a:latin typeface="BC Sans" pitchFamily="2" charset="0"/>
                <a:ea typeface="BC Sans" pitchFamily="2" charset="0"/>
              </a:rPr>
              <a:t>Presents Organic certificate (identifying the grower)</a:t>
            </a:r>
            <a:endParaRPr lang="en-AU" sz="1575">
              <a:solidFill>
                <a:schemeClr val="accent1">
                  <a:lumMod val="50000"/>
                </a:schemeClr>
              </a:solidFill>
              <a:latin typeface="BC Sans" pitchFamily="2" charset="0"/>
              <a:ea typeface="BC Sans" pitchFamily="2" charset="0"/>
            </a:endParaRPr>
          </a:p>
        </p:txBody>
      </p:sp>
      <p:grpSp>
        <p:nvGrpSpPr>
          <p:cNvPr id="40" name="Group 39">
            <a:extLst>
              <a:ext uri="{FF2B5EF4-FFF2-40B4-BE49-F238E27FC236}">
                <a16:creationId xmlns:a16="http://schemas.microsoft.com/office/drawing/2014/main" id="{DA790B4A-4CA2-49CC-AF11-55EF09D98DA7}"/>
              </a:ext>
            </a:extLst>
          </p:cNvPr>
          <p:cNvGrpSpPr/>
          <p:nvPr/>
        </p:nvGrpSpPr>
        <p:grpSpPr>
          <a:xfrm>
            <a:off x="10889087" y="5284064"/>
            <a:ext cx="1271436" cy="1220021"/>
            <a:chOff x="1157611" y="2105735"/>
            <a:chExt cx="1310764" cy="1249176"/>
          </a:xfrm>
        </p:grpSpPr>
        <p:pic>
          <p:nvPicPr>
            <p:cNvPr id="41" name="Picture 40" descr="Binary file coding system thin line icon Vector Image">
              <a:extLst>
                <a:ext uri="{FF2B5EF4-FFF2-40B4-BE49-F238E27FC236}">
                  <a16:creationId xmlns:a16="http://schemas.microsoft.com/office/drawing/2014/main" id="{462A5341-5E13-C855-D30D-CB2F851F42A6}"/>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1424032" y="2105735"/>
              <a:ext cx="1044343" cy="98220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a:extLst>
                <a:ext uri="{FF2B5EF4-FFF2-40B4-BE49-F238E27FC236}">
                  <a16:creationId xmlns:a16="http://schemas.microsoft.com/office/drawing/2014/main" id="{11DF4993-150C-EC85-D908-F0DE7BC6881B}"/>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157611" y="2677132"/>
              <a:ext cx="677779" cy="677779"/>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Freeform 37">
            <a:extLst>
              <a:ext uri="{FF2B5EF4-FFF2-40B4-BE49-F238E27FC236}">
                <a16:creationId xmlns:a16="http://schemas.microsoft.com/office/drawing/2014/main" id="{4B5AB684-08B8-7D84-0BAD-E7569F2FDEC6}"/>
              </a:ext>
            </a:extLst>
          </p:cNvPr>
          <p:cNvSpPr/>
          <p:nvPr/>
        </p:nvSpPr>
        <p:spPr>
          <a:xfrm rot="10800000">
            <a:off x="8983810" y="5317612"/>
            <a:ext cx="786542" cy="616220"/>
          </a:xfrm>
          <a:custGeom>
            <a:avLst/>
            <a:gdLst>
              <a:gd name="connsiteX0" fmla="*/ 869795 w 869795"/>
              <a:gd name="connsiteY0" fmla="*/ 446049 h 446049"/>
              <a:gd name="connsiteX1" fmla="*/ 446049 w 869795"/>
              <a:gd name="connsiteY1" fmla="*/ 0 h 446049"/>
              <a:gd name="connsiteX2" fmla="*/ 0 w 869795"/>
              <a:gd name="connsiteY2" fmla="*/ 446049 h 446049"/>
            </a:gdLst>
            <a:ahLst/>
            <a:cxnLst>
              <a:cxn ang="0">
                <a:pos x="connsiteX0" y="connsiteY0"/>
              </a:cxn>
              <a:cxn ang="0">
                <a:pos x="connsiteX1" y="connsiteY1"/>
              </a:cxn>
              <a:cxn ang="0">
                <a:pos x="connsiteX2" y="connsiteY2"/>
              </a:cxn>
            </a:cxnLst>
            <a:rect l="l" t="t" r="r" b="b"/>
            <a:pathLst>
              <a:path w="869795" h="446049">
                <a:moveTo>
                  <a:pt x="869795" y="446049"/>
                </a:moveTo>
                <a:cubicBezTo>
                  <a:pt x="730405" y="223024"/>
                  <a:pt x="591015" y="0"/>
                  <a:pt x="446049" y="0"/>
                </a:cubicBezTo>
                <a:cubicBezTo>
                  <a:pt x="301083" y="0"/>
                  <a:pt x="150541" y="223024"/>
                  <a:pt x="0" y="446049"/>
                </a:cubicBezTo>
              </a:path>
            </a:pathLst>
          </a:custGeom>
          <a:noFill/>
          <a:ln w="38100">
            <a:solidFill>
              <a:schemeClr val="accent5">
                <a:lumMod val="7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700"/>
          </a:p>
        </p:txBody>
      </p:sp>
      <p:sp>
        <p:nvSpPr>
          <p:cNvPr id="44" name="TextBox 43">
            <a:extLst>
              <a:ext uri="{FF2B5EF4-FFF2-40B4-BE49-F238E27FC236}">
                <a16:creationId xmlns:a16="http://schemas.microsoft.com/office/drawing/2014/main" id="{B9955B92-EE87-8282-7EAC-4EE99C512A6E}"/>
              </a:ext>
            </a:extLst>
          </p:cNvPr>
          <p:cNvSpPr txBox="1"/>
          <p:nvPr/>
        </p:nvSpPr>
        <p:spPr>
          <a:xfrm>
            <a:off x="10167976" y="6434620"/>
            <a:ext cx="3489932" cy="1061829"/>
          </a:xfrm>
          <a:prstGeom prst="rect">
            <a:avLst/>
          </a:prstGeom>
          <a:noFill/>
        </p:spPr>
        <p:txBody>
          <a:bodyPr wrap="square" rtlCol="0">
            <a:spAutoFit/>
          </a:bodyPr>
          <a:lstStyle/>
          <a:p>
            <a:r>
              <a:rPr lang="en-AU" sz="2100">
                <a:solidFill>
                  <a:schemeClr val="accent1">
                    <a:lumMod val="50000"/>
                  </a:schemeClr>
                </a:solidFill>
                <a:latin typeface="BC Sans" pitchFamily="2" charset="0"/>
                <a:ea typeface="BC Sans" pitchFamily="2" charset="0"/>
              </a:rPr>
              <a:t>Forwards Organic certificate (with grower ID redacted)</a:t>
            </a:r>
            <a:endParaRPr lang="en-AU" sz="1575">
              <a:solidFill>
                <a:schemeClr val="accent1">
                  <a:lumMod val="50000"/>
                </a:schemeClr>
              </a:solidFill>
              <a:latin typeface="BC Sans" pitchFamily="2" charset="0"/>
              <a:ea typeface="BC Sans" pitchFamily="2" charset="0"/>
            </a:endParaRPr>
          </a:p>
        </p:txBody>
      </p:sp>
      <p:sp>
        <p:nvSpPr>
          <p:cNvPr id="45" name="TextBox 44">
            <a:extLst>
              <a:ext uri="{FF2B5EF4-FFF2-40B4-BE49-F238E27FC236}">
                <a16:creationId xmlns:a16="http://schemas.microsoft.com/office/drawing/2014/main" id="{B2B068FC-8317-C966-1560-D5E594710EF3}"/>
              </a:ext>
            </a:extLst>
          </p:cNvPr>
          <p:cNvSpPr txBox="1"/>
          <p:nvPr/>
        </p:nvSpPr>
        <p:spPr>
          <a:xfrm>
            <a:off x="8311132" y="5901620"/>
            <a:ext cx="2283512" cy="738664"/>
          </a:xfrm>
          <a:prstGeom prst="rect">
            <a:avLst/>
          </a:prstGeom>
          <a:noFill/>
        </p:spPr>
        <p:txBody>
          <a:bodyPr wrap="square" rtlCol="0">
            <a:spAutoFit/>
          </a:bodyPr>
          <a:lstStyle/>
          <a:p>
            <a:r>
              <a:rPr lang="en-AU" sz="2100">
                <a:solidFill>
                  <a:schemeClr val="accent1">
                    <a:lumMod val="50000"/>
                  </a:schemeClr>
                </a:solidFill>
                <a:latin typeface="BC Sans" pitchFamily="2" charset="0"/>
                <a:ea typeface="BC Sans" pitchFamily="2" charset="0"/>
              </a:rPr>
              <a:t>Redact grower ID</a:t>
            </a:r>
            <a:endParaRPr lang="en-AU" sz="1575">
              <a:solidFill>
                <a:schemeClr val="accent1">
                  <a:lumMod val="50000"/>
                </a:schemeClr>
              </a:solidFill>
              <a:latin typeface="BC Sans" pitchFamily="2" charset="0"/>
              <a:ea typeface="BC Sans" pitchFamily="2" charset="0"/>
            </a:endParaRPr>
          </a:p>
        </p:txBody>
      </p:sp>
      <p:sp>
        <p:nvSpPr>
          <p:cNvPr id="46" name="Rectangle 45">
            <a:extLst>
              <a:ext uri="{FF2B5EF4-FFF2-40B4-BE49-F238E27FC236}">
                <a16:creationId xmlns:a16="http://schemas.microsoft.com/office/drawing/2014/main" id="{61CB4691-1C85-BC9C-6A39-CD9D8B0499FC}"/>
              </a:ext>
            </a:extLst>
          </p:cNvPr>
          <p:cNvSpPr/>
          <p:nvPr/>
        </p:nvSpPr>
        <p:spPr>
          <a:xfrm>
            <a:off x="11264781" y="5708830"/>
            <a:ext cx="778475" cy="14453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700"/>
          </a:p>
        </p:txBody>
      </p:sp>
      <p:pic>
        <p:nvPicPr>
          <p:cNvPr id="47" name="Picture 22">
            <a:extLst>
              <a:ext uri="{FF2B5EF4-FFF2-40B4-BE49-F238E27FC236}">
                <a16:creationId xmlns:a16="http://schemas.microsoft.com/office/drawing/2014/main" id="{E5446CE2-61B5-D879-AF18-A95ACB5FBC7F}"/>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5852193" y="4040741"/>
            <a:ext cx="334196" cy="349740"/>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CFD929A0-8D98-3C75-C11D-F4E2B4C918D0}"/>
              </a:ext>
            </a:extLst>
          </p:cNvPr>
          <p:cNvSpPr txBox="1"/>
          <p:nvPr/>
        </p:nvSpPr>
        <p:spPr>
          <a:xfrm>
            <a:off x="15781258" y="3590618"/>
            <a:ext cx="1486561" cy="430118"/>
          </a:xfrm>
          <a:prstGeom prst="rect">
            <a:avLst/>
          </a:prstGeom>
          <a:noFill/>
        </p:spPr>
        <p:txBody>
          <a:bodyPr wrap="none" rtlCol="0">
            <a:spAutoFit/>
          </a:bodyPr>
          <a:lstStyle/>
          <a:p>
            <a:r>
              <a:rPr lang="en-AU" sz="2195"/>
              <a:t>Verification</a:t>
            </a:r>
          </a:p>
        </p:txBody>
      </p:sp>
      <p:sp>
        <p:nvSpPr>
          <p:cNvPr id="49" name="TextBox 48">
            <a:extLst>
              <a:ext uri="{FF2B5EF4-FFF2-40B4-BE49-F238E27FC236}">
                <a16:creationId xmlns:a16="http://schemas.microsoft.com/office/drawing/2014/main" id="{4B4E88C0-0664-6ED4-35D5-25300C87463D}"/>
              </a:ext>
            </a:extLst>
          </p:cNvPr>
          <p:cNvSpPr txBox="1"/>
          <p:nvPr/>
        </p:nvSpPr>
        <p:spPr>
          <a:xfrm>
            <a:off x="16019292" y="4125469"/>
            <a:ext cx="1248803" cy="317459"/>
          </a:xfrm>
          <a:prstGeom prst="rect">
            <a:avLst/>
          </a:prstGeom>
          <a:noFill/>
        </p:spPr>
        <p:txBody>
          <a:bodyPr wrap="none" rtlCol="0">
            <a:spAutoFit/>
          </a:bodyPr>
          <a:lstStyle/>
          <a:p>
            <a:r>
              <a:rPr lang="en-AU" sz="1463"/>
              <a:t>No Tampering</a:t>
            </a:r>
          </a:p>
        </p:txBody>
      </p:sp>
      <p:pic>
        <p:nvPicPr>
          <p:cNvPr id="50" name="Picture 22">
            <a:extLst>
              <a:ext uri="{FF2B5EF4-FFF2-40B4-BE49-F238E27FC236}">
                <a16:creationId xmlns:a16="http://schemas.microsoft.com/office/drawing/2014/main" id="{0F0242D8-D0E2-CF17-988B-7D0961235F45}"/>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5852193" y="4535642"/>
            <a:ext cx="334196" cy="349740"/>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4AF1ED53-380D-E5EC-681D-51B72F25BC53}"/>
              </a:ext>
            </a:extLst>
          </p:cNvPr>
          <p:cNvSpPr txBox="1"/>
          <p:nvPr/>
        </p:nvSpPr>
        <p:spPr>
          <a:xfrm>
            <a:off x="16019291" y="4620370"/>
            <a:ext cx="1117678" cy="317459"/>
          </a:xfrm>
          <a:prstGeom prst="rect">
            <a:avLst/>
          </a:prstGeom>
          <a:noFill/>
        </p:spPr>
        <p:txBody>
          <a:bodyPr wrap="none" rtlCol="0">
            <a:spAutoFit/>
          </a:bodyPr>
          <a:lstStyle/>
          <a:p>
            <a:r>
              <a:rPr lang="en-AU" sz="1463"/>
              <a:t>Not revoked</a:t>
            </a:r>
          </a:p>
        </p:txBody>
      </p:sp>
      <p:pic>
        <p:nvPicPr>
          <p:cNvPr id="52" name="Picture 22">
            <a:extLst>
              <a:ext uri="{FF2B5EF4-FFF2-40B4-BE49-F238E27FC236}">
                <a16:creationId xmlns:a16="http://schemas.microsoft.com/office/drawing/2014/main" id="{71F3AD12-F074-1B7B-4F73-B8CFFC5353DE}"/>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5852193" y="5017280"/>
            <a:ext cx="334196" cy="349740"/>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331BD874-3FED-E816-AE4C-34AC8C457618}"/>
              </a:ext>
            </a:extLst>
          </p:cNvPr>
          <p:cNvSpPr txBox="1"/>
          <p:nvPr/>
        </p:nvSpPr>
        <p:spPr>
          <a:xfrm>
            <a:off x="16019291" y="5043092"/>
            <a:ext cx="1392255" cy="542584"/>
          </a:xfrm>
          <a:prstGeom prst="rect">
            <a:avLst/>
          </a:prstGeom>
          <a:noFill/>
        </p:spPr>
        <p:txBody>
          <a:bodyPr wrap="square" rtlCol="0">
            <a:spAutoFit/>
          </a:bodyPr>
          <a:lstStyle/>
          <a:p>
            <a:r>
              <a:rPr lang="en-AU" sz="1463"/>
              <a:t>Authorised Issuer</a:t>
            </a:r>
          </a:p>
        </p:txBody>
      </p:sp>
      <p:sp>
        <p:nvSpPr>
          <p:cNvPr id="54" name="Freeform 59">
            <a:extLst>
              <a:ext uri="{FF2B5EF4-FFF2-40B4-BE49-F238E27FC236}">
                <a16:creationId xmlns:a16="http://schemas.microsoft.com/office/drawing/2014/main" id="{C91C6AC9-040D-4DE5-0954-2F54F0A20769}"/>
              </a:ext>
            </a:extLst>
          </p:cNvPr>
          <p:cNvSpPr/>
          <p:nvPr/>
        </p:nvSpPr>
        <p:spPr>
          <a:xfrm rot="10800000">
            <a:off x="13279240" y="5340148"/>
            <a:ext cx="2304627" cy="616220"/>
          </a:xfrm>
          <a:custGeom>
            <a:avLst/>
            <a:gdLst>
              <a:gd name="connsiteX0" fmla="*/ 869795 w 869795"/>
              <a:gd name="connsiteY0" fmla="*/ 446049 h 446049"/>
              <a:gd name="connsiteX1" fmla="*/ 446049 w 869795"/>
              <a:gd name="connsiteY1" fmla="*/ 0 h 446049"/>
              <a:gd name="connsiteX2" fmla="*/ 0 w 869795"/>
              <a:gd name="connsiteY2" fmla="*/ 446049 h 446049"/>
            </a:gdLst>
            <a:ahLst/>
            <a:cxnLst>
              <a:cxn ang="0">
                <a:pos x="connsiteX0" y="connsiteY0"/>
              </a:cxn>
              <a:cxn ang="0">
                <a:pos x="connsiteX1" y="connsiteY1"/>
              </a:cxn>
              <a:cxn ang="0">
                <a:pos x="connsiteX2" y="connsiteY2"/>
              </a:cxn>
            </a:cxnLst>
            <a:rect l="l" t="t" r="r" b="b"/>
            <a:pathLst>
              <a:path w="869795" h="446049">
                <a:moveTo>
                  <a:pt x="869795" y="446049"/>
                </a:moveTo>
                <a:cubicBezTo>
                  <a:pt x="730405" y="223024"/>
                  <a:pt x="591015" y="0"/>
                  <a:pt x="446049" y="0"/>
                </a:cubicBezTo>
                <a:cubicBezTo>
                  <a:pt x="301083" y="0"/>
                  <a:pt x="150541" y="223024"/>
                  <a:pt x="0" y="446049"/>
                </a:cubicBezTo>
              </a:path>
            </a:pathLst>
          </a:custGeom>
          <a:noFill/>
          <a:ln w="38100">
            <a:solidFill>
              <a:schemeClr val="accent5">
                <a:lumMod val="7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700"/>
          </a:p>
        </p:txBody>
      </p:sp>
      <p:sp>
        <p:nvSpPr>
          <p:cNvPr id="55" name="TextBox 54">
            <a:extLst>
              <a:ext uri="{FF2B5EF4-FFF2-40B4-BE49-F238E27FC236}">
                <a16:creationId xmlns:a16="http://schemas.microsoft.com/office/drawing/2014/main" id="{B0D52011-408D-8B8E-7740-DD5356AC70C9}"/>
              </a:ext>
            </a:extLst>
          </p:cNvPr>
          <p:cNvSpPr txBox="1"/>
          <p:nvPr/>
        </p:nvSpPr>
        <p:spPr>
          <a:xfrm>
            <a:off x="14316528" y="6039981"/>
            <a:ext cx="1959489" cy="1061829"/>
          </a:xfrm>
          <a:prstGeom prst="rect">
            <a:avLst/>
          </a:prstGeom>
          <a:noFill/>
        </p:spPr>
        <p:txBody>
          <a:bodyPr wrap="square" rtlCol="0">
            <a:spAutoFit/>
          </a:bodyPr>
          <a:lstStyle/>
          <a:p>
            <a:r>
              <a:rPr lang="en-AU" sz="2100">
                <a:solidFill>
                  <a:schemeClr val="accent1">
                    <a:lumMod val="50000"/>
                  </a:schemeClr>
                </a:solidFill>
                <a:latin typeface="BC Sans" pitchFamily="2" charset="0"/>
                <a:ea typeface="BC Sans" pitchFamily="2" charset="0"/>
              </a:rPr>
              <a:t>Verify redacted certificate</a:t>
            </a:r>
            <a:endParaRPr lang="en-AU" sz="1575">
              <a:solidFill>
                <a:schemeClr val="accent1">
                  <a:lumMod val="50000"/>
                </a:schemeClr>
              </a:solidFill>
              <a:latin typeface="BC Sans" pitchFamily="2" charset="0"/>
              <a:ea typeface="BC Sans" pitchFamily="2" charset="0"/>
            </a:endParaRPr>
          </a:p>
        </p:txBody>
      </p:sp>
    </p:spTree>
    <p:extLst>
      <p:ext uri="{BB962C8B-B14F-4D97-AF65-F5344CB8AC3E}">
        <p14:creationId xmlns:p14="http://schemas.microsoft.com/office/powerpoint/2010/main" val="24227048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4AC300-4178-54F2-8DE5-560FA0F1EF72}"/>
              </a:ext>
            </a:extLst>
          </p:cNvPr>
          <p:cNvSpPr txBox="1"/>
          <p:nvPr/>
        </p:nvSpPr>
        <p:spPr>
          <a:xfrm>
            <a:off x="1762298" y="556746"/>
            <a:ext cx="15129164" cy="2186752"/>
          </a:xfrm>
          <a:prstGeom prst="rect">
            <a:avLst/>
          </a:prstGeom>
        </p:spPr>
        <p:txBody>
          <a:bodyPr wrap="square" lIns="0" tIns="0" rIns="0" bIns="0" rtlCol="0" anchor="t">
            <a:spAutoFit/>
          </a:bodyPr>
          <a:lstStyle/>
          <a:p>
            <a:pPr>
              <a:lnSpc>
                <a:spcPts val="8800"/>
              </a:lnSpc>
            </a:pPr>
            <a:r>
              <a:rPr lang="en-US" sz="6400" b="1" dirty="0">
                <a:solidFill>
                  <a:srgbClr val="009EDB"/>
                </a:solidFill>
                <a:latin typeface="BC Sans" pitchFamily="2" charset="0"/>
                <a:ea typeface="BC Sans" pitchFamily="2" charset="0"/>
              </a:rPr>
              <a:t>Challenge #4: </a:t>
            </a:r>
          </a:p>
          <a:p>
            <a:pPr>
              <a:lnSpc>
                <a:spcPts val="8800"/>
              </a:lnSpc>
            </a:pPr>
            <a:r>
              <a:rPr lang="en-US" sz="6400" b="1" dirty="0">
                <a:solidFill>
                  <a:srgbClr val="009EDB"/>
                </a:solidFill>
                <a:latin typeface="BC Sans" pitchFamily="2" charset="0"/>
                <a:ea typeface="BC Sans" pitchFamily="2" charset="0"/>
              </a:rPr>
              <a:t>How Can I Trust Your Claims? </a:t>
            </a:r>
          </a:p>
        </p:txBody>
      </p:sp>
      <p:grpSp>
        <p:nvGrpSpPr>
          <p:cNvPr id="8" name="Group 9">
            <a:extLst>
              <a:ext uri="{FF2B5EF4-FFF2-40B4-BE49-F238E27FC236}">
                <a16:creationId xmlns:a16="http://schemas.microsoft.com/office/drawing/2014/main" id="{CCDCA18A-190F-EF07-5767-76554C366949}"/>
              </a:ext>
            </a:extLst>
          </p:cNvPr>
          <p:cNvGrpSpPr/>
          <p:nvPr/>
        </p:nvGrpSpPr>
        <p:grpSpPr>
          <a:xfrm>
            <a:off x="1248752" y="8783273"/>
            <a:ext cx="4060959" cy="710306"/>
            <a:chOff x="0" y="0"/>
            <a:chExt cx="5414612" cy="947075"/>
          </a:xfrm>
        </p:grpSpPr>
        <p:sp>
          <p:nvSpPr>
            <p:cNvPr id="9" name="TextBox 10">
              <a:extLst>
                <a:ext uri="{FF2B5EF4-FFF2-40B4-BE49-F238E27FC236}">
                  <a16:creationId xmlns:a16="http://schemas.microsoft.com/office/drawing/2014/main" id="{02A3E252-D61B-2DC8-4517-75D20DEBBD83}"/>
                </a:ext>
              </a:extLst>
            </p:cNvPr>
            <p:cNvSpPr txBox="1"/>
            <p:nvPr/>
          </p:nvSpPr>
          <p:spPr>
            <a:xfrm>
              <a:off x="0" y="-28575"/>
              <a:ext cx="5414612" cy="548993"/>
            </a:xfrm>
            <a:prstGeom prst="rect">
              <a:avLst/>
            </a:prstGeom>
          </p:spPr>
          <p:txBody>
            <a:bodyPr lIns="0" tIns="0" rIns="0" bIns="0" rtlCol="0" anchor="t">
              <a:spAutoFit/>
            </a:bodyPr>
            <a:lstStyle/>
            <a:p>
              <a:pPr marL="0" lvl="0" indent="0">
                <a:lnSpc>
                  <a:spcPts val="3380"/>
                </a:lnSpc>
              </a:pPr>
              <a:r>
                <a:rPr lang="en-US" sz="2600">
                  <a:solidFill>
                    <a:srgbClr val="FFFFFF"/>
                  </a:solidFill>
                  <a:latin typeface="Poppins Bold Bold"/>
                </a:rPr>
                <a:t>Kristal Bosworth</a:t>
              </a:r>
            </a:p>
          </p:txBody>
        </p:sp>
        <p:sp>
          <p:nvSpPr>
            <p:cNvPr id="10" name="TextBox 11">
              <a:extLst>
                <a:ext uri="{FF2B5EF4-FFF2-40B4-BE49-F238E27FC236}">
                  <a16:creationId xmlns:a16="http://schemas.microsoft.com/office/drawing/2014/main" id="{C9B2C084-E865-7525-FA5C-E7BDCC69B33C}"/>
                </a:ext>
              </a:extLst>
            </p:cNvPr>
            <p:cNvSpPr txBox="1"/>
            <p:nvPr/>
          </p:nvSpPr>
          <p:spPr>
            <a:xfrm>
              <a:off x="0" y="572919"/>
              <a:ext cx="5414612" cy="374156"/>
            </a:xfrm>
            <a:prstGeom prst="rect">
              <a:avLst/>
            </a:prstGeom>
          </p:spPr>
          <p:txBody>
            <a:bodyPr lIns="0" tIns="0" rIns="0" bIns="0" rtlCol="0" anchor="t">
              <a:spAutoFit/>
            </a:bodyPr>
            <a:lstStyle/>
            <a:p>
              <a:pPr marL="0" lvl="0" indent="0">
                <a:lnSpc>
                  <a:spcPts val="2340"/>
                </a:lnSpc>
              </a:pPr>
              <a:r>
                <a:rPr lang="en-US" sz="1800">
                  <a:solidFill>
                    <a:srgbClr val="FFFFFF"/>
                  </a:solidFill>
                  <a:latin typeface="Poppins Light Italics"/>
                </a:rPr>
                <a:t>Public Relations Manager, PR Team</a:t>
              </a:r>
            </a:p>
          </p:txBody>
        </p:sp>
      </p:grpSp>
      <p:grpSp>
        <p:nvGrpSpPr>
          <p:cNvPr id="12" name="Group 7">
            <a:extLst>
              <a:ext uri="{FF2B5EF4-FFF2-40B4-BE49-F238E27FC236}">
                <a16:creationId xmlns:a16="http://schemas.microsoft.com/office/drawing/2014/main" id="{965ABD73-7CD2-56BE-9BF6-29496D3153EB}"/>
              </a:ext>
            </a:extLst>
          </p:cNvPr>
          <p:cNvGrpSpPr/>
          <p:nvPr/>
        </p:nvGrpSpPr>
        <p:grpSpPr>
          <a:xfrm>
            <a:off x="0" y="8428724"/>
            <a:ext cx="18288000" cy="1858275"/>
            <a:chOff x="0" y="0"/>
            <a:chExt cx="2772093" cy="777060"/>
          </a:xfrm>
          <a:solidFill>
            <a:srgbClr val="009EDB"/>
          </a:solidFill>
        </p:grpSpPr>
        <p:sp>
          <p:nvSpPr>
            <p:cNvPr id="13" name="Freeform 8">
              <a:extLst>
                <a:ext uri="{FF2B5EF4-FFF2-40B4-BE49-F238E27FC236}">
                  <a16:creationId xmlns:a16="http://schemas.microsoft.com/office/drawing/2014/main" id="{78D1CA18-13E7-5C6E-6AA8-A55FDE5D7913}"/>
                </a:ext>
              </a:extLst>
            </p:cNvPr>
            <p:cNvSpPr/>
            <p:nvPr/>
          </p:nvSpPr>
          <p:spPr>
            <a:xfrm>
              <a:off x="0" y="0"/>
              <a:ext cx="2772093" cy="777060"/>
            </a:xfrm>
            <a:custGeom>
              <a:avLst/>
              <a:gdLst/>
              <a:ahLst/>
              <a:cxnLst/>
              <a:rect l="l" t="t" r="r" b="b"/>
              <a:pathLst>
                <a:path w="2772093" h="777060">
                  <a:moveTo>
                    <a:pt x="0" y="0"/>
                  </a:moveTo>
                  <a:lnTo>
                    <a:pt x="2772093" y="0"/>
                  </a:lnTo>
                  <a:lnTo>
                    <a:pt x="2772093" y="777060"/>
                  </a:lnTo>
                  <a:lnTo>
                    <a:pt x="0" y="777060"/>
                  </a:lnTo>
                  <a:close/>
                </a:path>
              </a:pathLst>
            </a:custGeom>
            <a:grpFill/>
          </p:spPr>
        </p:sp>
      </p:grpSp>
      <p:sp>
        <p:nvSpPr>
          <p:cNvPr id="2" name="Freeform 29">
            <a:extLst>
              <a:ext uri="{FF2B5EF4-FFF2-40B4-BE49-F238E27FC236}">
                <a16:creationId xmlns:a16="http://schemas.microsoft.com/office/drawing/2014/main" id="{22D9CBB5-80B0-A27A-8969-8172CCEAE929}"/>
              </a:ext>
            </a:extLst>
          </p:cNvPr>
          <p:cNvSpPr/>
          <p:nvPr/>
        </p:nvSpPr>
        <p:spPr>
          <a:xfrm>
            <a:off x="14841358" y="9112214"/>
            <a:ext cx="2869318" cy="865063"/>
          </a:xfrm>
          <a:custGeom>
            <a:avLst/>
            <a:gdLst/>
            <a:ahLst/>
            <a:cxnLst/>
            <a:rect l="l" t="t" r="r" b="b"/>
            <a:pathLst>
              <a:path w="2869318" h="865063">
                <a:moveTo>
                  <a:pt x="0" y="0"/>
                </a:moveTo>
                <a:lnTo>
                  <a:pt x="2869318" y="0"/>
                </a:lnTo>
                <a:lnTo>
                  <a:pt x="2869318" y="865063"/>
                </a:lnTo>
                <a:lnTo>
                  <a:pt x="0" y="865063"/>
                </a:lnTo>
                <a:lnTo>
                  <a:pt x="0" y="0"/>
                </a:lnTo>
                <a:close/>
              </a:path>
            </a:pathLst>
          </a:custGeom>
          <a:blipFill>
            <a:blip r:embed="rId3" cstate="screen">
              <a:duotone>
                <a:prstClr val="black"/>
                <a:schemeClr val="bg1">
                  <a:tint val="45000"/>
                  <a:satMod val="400000"/>
                </a:schemeClr>
              </a:duotone>
              <a:extLst>
                <a:ext uri="{BEBA8EAE-BF5A-486C-A8C5-ECC9F3942E4B}">
                  <a14:imgProps xmlns:a14="http://schemas.microsoft.com/office/drawing/2010/main">
                    <a14:imgLayer r:embed="rId4">
                      <a14:imgEffect>
                        <a14:artisticPencilSketch/>
                      </a14:imgEffect>
                      <a14:imgEffect>
                        <a14:saturation sat="0"/>
                      </a14:imgEffect>
                    </a14:imgLayer>
                  </a14:imgProps>
                </a:ext>
                <a:ext uri="{28A0092B-C50C-407E-A947-70E740481C1C}">
                  <a14:useLocalDpi xmlns:a14="http://schemas.microsoft.com/office/drawing/2010/main"/>
                </a:ext>
              </a:extLst>
            </a:blip>
            <a:stretch>
              <a:fillRect/>
            </a:stretch>
          </a:blipFill>
        </p:spPr>
      </p:sp>
      <p:pic>
        <p:nvPicPr>
          <p:cNvPr id="83" name="Picture 82">
            <a:extLst>
              <a:ext uri="{FF2B5EF4-FFF2-40B4-BE49-F238E27FC236}">
                <a16:creationId xmlns:a16="http://schemas.microsoft.com/office/drawing/2014/main" id="{61C5E089-F576-4D90-30D5-47E197054C7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585918" y="4176790"/>
            <a:ext cx="1079810" cy="937757"/>
          </a:xfrm>
          <a:prstGeom prst="rect">
            <a:avLst/>
          </a:prstGeom>
        </p:spPr>
      </p:pic>
      <p:pic>
        <p:nvPicPr>
          <p:cNvPr id="84" name="Picture 83">
            <a:extLst>
              <a:ext uri="{FF2B5EF4-FFF2-40B4-BE49-F238E27FC236}">
                <a16:creationId xmlns:a16="http://schemas.microsoft.com/office/drawing/2014/main" id="{C6739CB7-6A3C-564A-0B30-3E766368ADF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237" y="4176790"/>
            <a:ext cx="1079810" cy="937757"/>
          </a:xfrm>
          <a:prstGeom prst="rect">
            <a:avLst/>
          </a:prstGeom>
        </p:spPr>
      </p:pic>
      <p:pic>
        <p:nvPicPr>
          <p:cNvPr id="85" name="Picture 84">
            <a:extLst>
              <a:ext uri="{FF2B5EF4-FFF2-40B4-BE49-F238E27FC236}">
                <a16:creationId xmlns:a16="http://schemas.microsoft.com/office/drawing/2014/main" id="{15495424-49ED-EC03-A41B-DEA242CD230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3389413" y="4116710"/>
            <a:ext cx="1079810" cy="937757"/>
          </a:xfrm>
          <a:prstGeom prst="rect">
            <a:avLst/>
          </a:prstGeom>
        </p:spPr>
      </p:pic>
      <p:sp>
        <p:nvSpPr>
          <p:cNvPr id="86" name="Freeform 46">
            <a:extLst>
              <a:ext uri="{FF2B5EF4-FFF2-40B4-BE49-F238E27FC236}">
                <a16:creationId xmlns:a16="http://schemas.microsoft.com/office/drawing/2014/main" id="{98AD2613-2F42-0BCF-B5D7-89B68776E159}"/>
              </a:ext>
            </a:extLst>
          </p:cNvPr>
          <p:cNvSpPr/>
          <p:nvPr/>
        </p:nvSpPr>
        <p:spPr>
          <a:xfrm rot="10800000">
            <a:off x="3404547" y="5218174"/>
            <a:ext cx="2690688" cy="616220"/>
          </a:xfrm>
          <a:custGeom>
            <a:avLst/>
            <a:gdLst>
              <a:gd name="connsiteX0" fmla="*/ 869795 w 869795"/>
              <a:gd name="connsiteY0" fmla="*/ 446049 h 446049"/>
              <a:gd name="connsiteX1" fmla="*/ 446049 w 869795"/>
              <a:gd name="connsiteY1" fmla="*/ 0 h 446049"/>
              <a:gd name="connsiteX2" fmla="*/ 0 w 869795"/>
              <a:gd name="connsiteY2" fmla="*/ 446049 h 446049"/>
            </a:gdLst>
            <a:ahLst/>
            <a:cxnLst>
              <a:cxn ang="0">
                <a:pos x="connsiteX0" y="connsiteY0"/>
              </a:cxn>
              <a:cxn ang="0">
                <a:pos x="connsiteX1" y="connsiteY1"/>
              </a:cxn>
              <a:cxn ang="0">
                <a:pos x="connsiteX2" y="connsiteY2"/>
              </a:cxn>
            </a:cxnLst>
            <a:rect l="l" t="t" r="r" b="b"/>
            <a:pathLst>
              <a:path w="869795" h="446049">
                <a:moveTo>
                  <a:pt x="869795" y="446049"/>
                </a:moveTo>
                <a:cubicBezTo>
                  <a:pt x="730405" y="223024"/>
                  <a:pt x="591015" y="0"/>
                  <a:pt x="446049" y="0"/>
                </a:cubicBezTo>
                <a:cubicBezTo>
                  <a:pt x="301083" y="0"/>
                  <a:pt x="150541" y="223024"/>
                  <a:pt x="0" y="446049"/>
                </a:cubicBezTo>
              </a:path>
            </a:pathLst>
          </a:custGeom>
          <a:noFill/>
          <a:ln w="38100">
            <a:solidFill>
              <a:schemeClr val="accent5">
                <a:lumMod val="7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700"/>
          </a:p>
        </p:txBody>
      </p:sp>
      <p:grpSp>
        <p:nvGrpSpPr>
          <p:cNvPr id="87" name="Group 86">
            <a:extLst>
              <a:ext uri="{FF2B5EF4-FFF2-40B4-BE49-F238E27FC236}">
                <a16:creationId xmlns:a16="http://schemas.microsoft.com/office/drawing/2014/main" id="{8C33B7BE-65B0-D33C-AFC5-BEAB5F559FD2}"/>
              </a:ext>
            </a:extLst>
          </p:cNvPr>
          <p:cNvGrpSpPr/>
          <p:nvPr/>
        </p:nvGrpSpPr>
        <p:grpSpPr>
          <a:xfrm>
            <a:off x="3966848" y="5284286"/>
            <a:ext cx="1271436" cy="1220021"/>
            <a:chOff x="1157611" y="2105735"/>
            <a:chExt cx="1310764" cy="1249176"/>
          </a:xfrm>
        </p:grpSpPr>
        <p:pic>
          <p:nvPicPr>
            <p:cNvPr id="88" name="Picture 87" descr="Binary file coding system thin line icon Vector Image">
              <a:extLst>
                <a:ext uri="{FF2B5EF4-FFF2-40B4-BE49-F238E27FC236}">
                  <a16:creationId xmlns:a16="http://schemas.microsoft.com/office/drawing/2014/main" id="{A268FC7F-8EE9-FEAC-8220-BC9BC41E7F96}"/>
                </a:ext>
              </a:extLst>
            </p:cNvPr>
            <p:cNvPicPr>
              <a:picLocks noChangeAspect="1" noChangeArrowheads="1"/>
            </p:cNvPicPr>
            <p:nvPr/>
          </p:nvPicPr>
          <p:blipFill rotWithShape="1">
            <a:blip r:embed="rId6" cstate="print">
              <a:duotone>
                <a:schemeClr val="accent2">
                  <a:shade val="45000"/>
                  <a:satMod val="135000"/>
                </a:schemeClr>
                <a:prstClr val="white"/>
              </a:duotone>
              <a:extLst>
                <a:ext uri="{28A0092B-C50C-407E-A947-70E740481C1C}">
                  <a14:useLocalDpi xmlns:a14="http://schemas.microsoft.com/office/drawing/2010/main"/>
                </a:ext>
              </a:extLst>
            </a:blip>
            <a:srcRect/>
            <a:stretch/>
          </p:blipFill>
          <p:spPr bwMode="auto">
            <a:xfrm>
              <a:off x="1424032" y="2105735"/>
              <a:ext cx="1044343" cy="982204"/>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6">
              <a:extLst>
                <a:ext uri="{FF2B5EF4-FFF2-40B4-BE49-F238E27FC236}">
                  <a16:creationId xmlns:a16="http://schemas.microsoft.com/office/drawing/2014/main" id="{11E7E552-0391-F7C6-1150-519DF7A503F6}"/>
                </a:ext>
              </a:extLst>
            </p:cNvPr>
            <p:cNvPicPr>
              <a:picLocks noChangeAspect="1" noChangeArrowheads="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157611" y="2677132"/>
              <a:ext cx="677779" cy="677779"/>
            </a:xfrm>
            <a:prstGeom prst="rect">
              <a:avLst/>
            </a:prstGeom>
            <a:noFill/>
            <a:extLst>
              <a:ext uri="{909E8E84-426E-40DD-AFC4-6F175D3DCCD1}">
                <a14:hiddenFill xmlns:a14="http://schemas.microsoft.com/office/drawing/2010/main">
                  <a:solidFill>
                    <a:srgbClr val="FFFFFF"/>
                  </a:solidFill>
                </a14:hiddenFill>
              </a:ext>
            </a:extLst>
          </p:spPr>
        </p:pic>
      </p:grpSp>
      <p:sp>
        <p:nvSpPr>
          <p:cNvPr id="90" name="TextBox 89">
            <a:extLst>
              <a:ext uri="{FF2B5EF4-FFF2-40B4-BE49-F238E27FC236}">
                <a16:creationId xmlns:a16="http://schemas.microsoft.com/office/drawing/2014/main" id="{6E0B58AE-9539-6287-8CEF-3EFA37980D5A}"/>
              </a:ext>
            </a:extLst>
          </p:cNvPr>
          <p:cNvSpPr txBox="1"/>
          <p:nvPr/>
        </p:nvSpPr>
        <p:spPr>
          <a:xfrm>
            <a:off x="1598693" y="5793517"/>
            <a:ext cx="2587067" cy="738664"/>
          </a:xfrm>
          <a:prstGeom prst="rect">
            <a:avLst/>
          </a:prstGeom>
          <a:noFill/>
        </p:spPr>
        <p:txBody>
          <a:bodyPr wrap="square" rtlCol="0">
            <a:spAutoFit/>
          </a:bodyPr>
          <a:lstStyle/>
          <a:p>
            <a:r>
              <a:rPr lang="en-AU" sz="2100">
                <a:solidFill>
                  <a:schemeClr val="accent1">
                    <a:lumMod val="50000"/>
                  </a:schemeClr>
                </a:solidFill>
              </a:rPr>
              <a:t>Authority X Issues accreditation VC to Y </a:t>
            </a:r>
          </a:p>
        </p:txBody>
      </p:sp>
      <p:sp>
        <p:nvSpPr>
          <p:cNvPr id="91" name="Freeform 58">
            <a:extLst>
              <a:ext uri="{FF2B5EF4-FFF2-40B4-BE49-F238E27FC236}">
                <a16:creationId xmlns:a16="http://schemas.microsoft.com/office/drawing/2014/main" id="{17AC15D4-CBE7-7A80-020D-6F7401207A3B}"/>
              </a:ext>
            </a:extLst>
          </p:cNvPr>
          <p:cNvSpPr/>
          <p:nvPr/>
        </p:nvSpPr>
        <p:spPr>
          <a:xfrm rot="10800000">
            <a:off x="7175046" y="5284286"/>
            <a:ext cx="2690688" cy="616220"/>
          </a:xfrm>
          <a:custGeom>
            <a:avLst/>
            <a:gdLst>
              <a:gd name="connsiteX0" fmla="*/ 869795 w 869795"/>
              <a:gd name="connsiteY0" fmla="*/ 446049 h 446049"/>
              <a:gd name="connsiteX1" fmla="*/ 446049 w 869795"/>
              <a:gd name="connsiteY1" fmla="*/ 0 h 446049"/>
              <a:gd name="connsiteX2" fmla="*/ 0 w 869795"/>
              <a:gd name="connsiteY2" fmla="*/ 446049 h 446049"/>
            </a:gdLst>
            <a:ahLst/>
            <a:cxnLst>
              <a:cxn ang="0">
                <a:pos x="connsiteX0" y="connsiteY0"/>
              </a:cxn>
              <a:cxn ang="0">
                <a:pos x="connsiteX1" y="connsiteY1"/>
              </a:cxn>
              <a:cxn ang="0">
                <a:pos x="connsiteX2" y="connsiteY2"/>
              </a:cxn>
            </a:cxnLst>
            <a:rect l="l" t="t" r="r" b="b"/>
            <a:pathLst>
              <a:path w="869795" h="446049">
                <a:moveTo>
                  <a:pt x="869795" y="446049"/>
                </a:moveTo>
                <a:cubicBezTo>
                  <a:pt x="730405" y="223024"/>
                  <a:pt x="591015" y="0"/>
                  <a:pt x="446049" y="0"/>
                </a:cubicBezTo>
                <a:cubicBezTo>
                  <a:pt x="301083" y="0"/>
                  <a:pt x="150541" y="223024"/>
                  <a:pt x="0" y="446049"/>
                </a:cubicBezTo>
              </a:path>
            </a:pathLst>
          </a:custGeom>
          <a:noFill/>
          <a:ln w="38100">
            <a:solidFill>
              <a:schemeClr val="accent5">
                <a:lumMod val="7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700"/>
          </a:p>
        </p:txBody>
      </p:sp>
      <p:grpSp>
        <p:nvGrpSpPr>
          <p:cNvPr id="92" name="Group 91">
            <a:extLst>
              <a:ext uri="{FF2B5EF4-FFF2-40B4-BE49-F238E27FC236}">
                <a16:creationId xmlns:a16="http://schemas.microsoft.com/office/drawing/2014/main" id="{8763DCBD-1677-4AD4-7546-ADFC3FE9ACF6}"/>
              </a:ext>
            </a:extLst>
          </p:cNvPr>
          <p:cNvGrpSpPr/>
          <p:nvPr/>
        </p:nvGrpSpPr>
        <p:grpSpPr>
          <a:xfrm>
            <a:off x="7884671" y="5334245"/>
            <a:ext cx="1271436" cy="1220021"/>
            <a:chOff x="1157611" y="2105735"/>
            <a:chExt cx="1310764" cy="1249176"/>
          </a:xfrm>
        </p:grpSpPr>
        <p:pic>
          <p:nvPicPr>
            <p:cNvPr id="93" name="Picture 92" descr="Binary file coding system thin line icon Vector Image">
              <a:extLst>
                <a:ext uri="{FF2B5EF4-FFF2-40B4-BE49-F238E27FC236}">
                  <a16:creationId xmlns:a16="http://schemas.microsoft.com/office/drawing/2014/main" id="{381D6EDC-2B74-4ACD-9C00-D377E6CD540C}"/>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1424032" y="2105735"/>
              <a:ext cx="1044343" cy="982204"/>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6">
              <a:extLst>
                <a:ext uri="{FF2B5EF4-FFF2-40B4-BE49-F238E27FC236}">
                  <a16:creationId xmlns:a16="http://schemas.microsoft.com/office/drawing/2014/main" id="{5110FEF6-AB6E-18D9-8CB4-4C13595B7A5D}"/>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157611" y="2677132"/>
              <a:ext cx="677779" cy="677779"/>
            </a:xfrm>
            <a:prstGeom prst="rect">
              <a:avLst/>
            </a:prstGeom>
            <a:noFill/>
            <a:extLst>
              <a:ext uri="{909E8E84-426E-40DD-AFC4-6F175D3DCCD1}">
                <a14:hiddenFill xmlns:a14="http://schemas.microsoft.com/office/drawing/2010/main">
                  <a:solidFill>
                    <a:srgbClr val="FFFFFF"/>
                  </a:solidFill>
                </a14:hiddenFill>
              </a:ext>
            </a:extLst>
          </p:spPr>
        </p:pic>
      </p:grpSp>
      <p:sp>
        <p:nvSpPr>
          <p:cNvPr id="95" name="TextBox 94">
            <a:extLst>
              <a:ext uri="{FF2B5EF4-FFF2-40B4-BE49-F238E27FC236}">
                <a16:creationId xmlns:a16="http://schemas.microsoft.com/office/drawing/2014/main" id="{E4A7DF82-5C7B-A4D2-0F04-A4F1A1131316}"/>
              </a:ext>
            </a:extLst>
          </p:cNvPr>
          <p:cNvSpPr txBox="1"/>
          <p:nvPr/>
        </p:nvSpPr>
        <p:spPr>
          <a:xfrm>
            <a:off x="7102819" y="6443016"/>
            <a:ext cx="3489932" cy="415498"/>
          </a:xfrm>
          <a:prstGeom prst="rect">
            <a:avLst/>
          </a:prstGeom>
          <a:noFill/>
        </p:spPr>
        <p:txBody>
          <a:bodyPr wrap="square" rtlCol="0">
            <a:spAutoFit/>
          </a:bodyPr>
          <a:lstStyle/>
          <a:p>
            <a:r>
              <a:rPr lang="en-AU" sz="2100">
                <a:solidFill>
                  <a:schemeClr val="accent1">
                    <a:lumMod val="50000"/>
                  </a:schemeClr>
                </a:solidFill>
              </a:rPr>
              <a:t> </a:t>
            </a:r>
            <a:endParaRPr lang="en-AU" sz="1575">
              <a:solidFill>
                <a:schemeClr val="accent1">
                  <a:lumMod val="50000"/>
                </a:schemeClr>
              </a:solidFill>
            </a:endParaRPr>
          </a:p>
        </p:txBody>
      </p:sp>
      <p:pic>
        <p:nvPicPr>
          <p:cNvPr id="96" name="Picture 22">
            <a:extLst>
              <a:ext uri="{FF2B5EF4-FFF2-40B4-BE49-F238E27FC236}">
                <a16:creationId xmlns:a16="http://schemas.microsoft.com/office/drawing/2014/main" id="{32CD5932-6443-B9EC-64FE-983C1BF4A933}"/>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5465100" y="3815852"/>
            <a:ext cx="334196" cy="349740"/>
          </a:xfrm>
          <a:prstGeom prst="rect">
            <a:avLst/>
          </a:prstGeom>
          <a:noFill/>
          <a:extLst>
            <a:ext uri="{909E8E84-426E-40DD-AFC4-6F175D3DCCD1}">
              <a14:hiddenFill xmlns:a14="http://schemas.microsoft.com/office/drawing/2010/main">
                <a:solidFill>
                  <a:srgbClr val="FFFFFF"/>
                </a:solidFill>
              </a14:hiddenFill>
            </a:ext>
          </a:extLst>
        </p:spPr>
      </p:pic>
      <p:sp>
        <p:nvSpPr>
          <p:cNvPr id="97" name="TextBox 96">
            <a:extLst>
              <a:ext uri="{FF2B5EF4-FFF2-40B4-BE49-F238E27FC236}">
                <a16:creationId xmlns:a16="http://schemas.microsoft.com/office/drawing/2014/main" id="{C5AEE487-399D-B629-A2A2-5D58E34DE34E}"/>
              </a:ext>
            </a:extLst>
          </p:cNvPr>
          <p:cNvSpPr txBox="1"/>
          <p:nvPr/>
        </p:nvSpPr>
        <p:spPr>
          <a:xfrm>
            <a:off x="15632198" y="3900580"/>
            <a:ext cx="1248803" cy="317459"/>
          </a:xfrm>
          <a:prstGeom prst="rect">
            <a:avLst/>
          </a:prstGeom>
          <a:noFill/>
        </p:spPr>
        <p:txBody>
          <a:bodyPr wrap="none" rtlCol="0">
            <a:spAutoFit/>
          </a:bodyPr>
          <a:lstStyle/>
          <a:p>
            <a:r>
              <a:rPr lang="en-AU" sz="1463"/>
              <a:t>No Tampering</a:t>
            </a:r>
          </a:p>
        </p:txBody>
      </p:sp>
      <p:pic>
        <p:nvPicPr>
          <p:cNvPr id="98" name="Picture 22">
            <a:extLst>
              <a:ext uri="{FF2B5EF4-FFF2-40B4-BE49-F238E27FC236}">
                <a16:creationId xmlns:a16="http://schemas.microsoft.com/office/drawing/2014/main" id="{D2C11E89-4A5C-8A0C-34C0-6E0CB4390160}"/>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5465100" y="4310753"/>
            <a:ext cx="334196" cy="349740"/>
          </a:xfrm>
          <a:prstGeom prst="rect">
            <a:avLst/>
          </a:prstGeom>
          <a:noFill/>
          <a:extLst>
            <a:ext uri="{909E8E84-426E-40DD-AFC4-6F175D3DCCD1}">
              <a14:hiddenFill xmlns:a14="http://schemas.microsoft.com/office/drawing/2010/main">
                <a:solidFill>
                  <a:srgbClr val="FFFFFF"/>
                </a:solidFill>
              </a14:hiddenFill>
            </a:ext>
          </a:extLst>
        </p:spPr>
      </p:pic>
      <p:sp>
        <p:nvSpPr>
          <p:cNvPr id="99" name="TextBox 98">
            <a:extLst>
              <a:ext uri="{FF2B5EF4-FFF2-40B4-BE49-F238E27FC236}">
                <a16:creationId xmlns:a16="http://schemas.microsoft.com/office/drawing/2014/main" id="{0C72C337-9EAE-A7B3-FA44-414FA1F71A66}"/>
              </a:ext>
            </a:extLst>
          </p:cNvPr>
          <p:cNvSpPr txBox="1"/>
          <p:nvPr/>
        </p:nvSpPr>
        <p:spPr>
          <a:xfrm>
            <a:off x="15632198" y="4395481"/>
            <a:ext cx="1117678" cy="317459"/>
          </a:xfrm>
          <a:prstGeom prst="rect">
            <a:avLst/>
          </a:prstGeom>
          <a:noFill/>
        </p:spPr>
        <p:txBody>
          <a:bodyPr wrap="none" rtlCol="0">
            <a:spAutoFit/>
          </a:bodyPr>
          <a:lstStyle/>
          <a:p>
            <a:r>
              <a:rPr lang="en-AU" sz="1463"/>
              <a:t>Not revoked</a:t>
            </a:r>
          </a:p>
        </p:txBody>
      </p:sp>
      <p:pic>
        <p:nvPicPr>
          <p:cNvPr id="100" name="Picture 22">
            <a:extLst>
              <a:ext uri="{FF2B5EF4-FFF2-40B4-BE49-F238E27FC236}">
                <a16:creationId xmlns:a16="http://schemas.microsoft.com/office/drawing/2014/main" id="{BC5AE27A-6129-B7D6-FB73-B2AE6E2B8ADE}"/>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5465100" y="4792391"/>
            <a:ext cx="334196" cy="349740"/>
          </a:xfrm>
          <a:prstGeom prst="rect">
            <a:avLst/>
          </a:prstGeom>
          <a:noFill/>
          <a:extLst>
            <a:ext uri="{909E8E84-426E-40DD-AFC4-6F175D3DCCD1}">
              <a14:hiddenFill xmlns:a14="http://schemas.microsoft.com/office/drawing/2010/main">
                <a:solidFill>
                  <a:srgbClr val="FFFFFF"/>
                </a:solidFill>
              </a14:hiddenFill>
            </a:ext>
          </a:extLst>
        </p:spPr>
      </p:pic>
      <p:sp>
        <p:nvSpPr>
          <p:cNvPr id="101" name="TextBox 100">
            <a:extLst>
              <a:ext uri="{FF2B5EF4-FFF2-40B4-BE49-F238E27FC236}">
                <a16:creationId xmlns:a16="http://schemas.microsoft.com/office/drawing/2014/main" id="{284E52D3-C8DC-6583-2CB9-5BDC2934BB1C}"/>
              </a:ext>
            </a:extLst>
          </p:cNvPr>
          <p:cNvSpPr txBox="1"/>
          <p:nvPr/>
        </p:nvSpPr>
        <p:spPr>
          <a:xfrm>
            <a:off x="15632198" y="4818203"/>
            <a:ext cx="1392255" cy="317459"/>
          </a:xfrm>
          <a:prstGeom prst="rect">
            <a:avLst/>
          </a:prstGeom>
          <a:noFill/>
        </p:spPr>
        <p:txBody>
          <a:bodyPr wrap="square" rtlCol="0">
            <a:spAutoFit/>
          </a:bodyPr>
          <a:lstStyle/>
          <a:p>
            <a:r>
              <a:rPr lang="en-AU" sz="1463"/>
              <a:t>Issued by Y</a:t>
            </a:r>
          </a:p>
        </p:txBody>
      </p:sp>
      <p:pic>
        <p:nvPicPr>
          <p:cNvPr id="102" name="Picture 101">
            <a:extLst>
              <a:ext uri="{FF2B5EF4-FFF2-40B4-BE49-F238E27FC236}">
                <a16:creationId xmlns:a16="http://schemas.microsoft.com/office/drawing/2014/main" id="{7B0A1F92-AFB0-A59A-2C98-2183BBC748E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238086" y="4156421"/>
            <a:ext cx="1079810" cy="937757"/>
          </a:xfrm>
          <a:prstGeom prst="rect">
            <a:avLst/>
          </a:prstGeom>
        </p:spPr>
      </p:pic>
      <p:sp>
        <p:nvSpPr>
          <p:cNvPr id="103" name="Freeform 18449">
            <a:extLst>
              <a:ext uri="{FF2B5EF4-FFF2-40B4-BE49-F238E27FC236}">
                <a16:creationId xmlns:a16="http://schemas.microsoft.com/office/drawing/2014/main" id="{4473DD75-545E-C548-3C6A-EE3B938A5B89}"/>
              </a:ext>
            </a:extLst>
          </p:cNvPr>
          <p:cNvSpPr/>
          <p:nvPr/>
        </p:nvSpPr>
        <p:spPr>
          <a:xfrm rot="10800000">
            <a:off x="11317895" y="5263918"/>
            <a:ext cx="2690688" cy="616220"/>
          </a:xfrm>
          <a:custGeom>
            <a:avLst/>
            <a:gdLst>
              <a:gd name="connsiteX0" fmla="*/ 869795 w 869795"/>
              <a:gd name="connsiteY0" fmla="*/ 446049 h 446049"/>
              <a:gd name="connsiteX1" fmla="*/ 446049 w 869795"/>
              <a:gd name="connsiteY1" fmla="*/ 0 h 446049"/>
              <a:gd name="connsiteX2" fmla="*/ 0 w 869795"/>
              <a:gd name="connsiteY2" fmla="*/ 446049 h 446049"/>
            </a:gdLst>
            <a:ahLst/>
            <a:cxnLst>
              <a:cxn ang="0">
                <a:pos x="connsiteX0" y="connsiteY0"/>
              </a:cxn>
              <a:cxn ang="0">
                <a:pos x="connsiteX1" y="connsiteY1"/>
              </a:cxn>
              <a:cxn ang="0">
                <a:pos x="connsiteX2" y="connsiteY2"/>
              </a:cxn>
            </a:cxnLst>
            <a:rect l="l" t="t" r="r" b="b"/>
            <a:pathLst>
              <a:path w="869795" h="446049">
                <a:moveTo>
                  <a:pt x="869795" y="446049"/>
                </a:moveTo>
                <a:cubicBezTo>
                  <a:pt x="730405" y="223024"/>
                  <a:pt x="591015" y="0"/>
                  <a:pt x="446049" y="0"/>
                </a:cubicBezTo>
                <a:cubicBezTo>
                  <a:pt x="301083" y="0"/>
                  <a:pt x="150541" y="223024"/>
                  <a:pt x="0" y="446049"/>
                </a:cubicBezTo>
              </a:path>
            </a:pathLst>
          </a:custGeom>
          <a:noFill/>
          <a:ln w="38100">
            <a:solidFill>
              <a:schemeClr val="accent5">
                <a:lumMod val="7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700"/>
          </a:p>
        </p:txBody>
      </p:sp>
      <p:grpSp>
        <p:nvGrpSpPr>
          <p:cNvPr id="104" name="Group 103">
            <a:extLst>
              <a:ext uri="{FF2B5EF4-FFF2-40B4-BE49-F238E27FC236}">
                <a16:creationId xmlns:a16="http://schemas.microsoft.com/office/drawing/2014/main" id="{00614330-127E-CD4D-F910-E7CD5C4A5466}"/>
              </a:ext>
            </a:extLst>
          </p:cNvPr>
          <p:cNvGrpSpPr/>
          <p:nvPr/>
        </p:nvGrpSpPr>
        <p:grpSpPr>
          <a:xfrm>
            <a:off x="12027519" y="5313877"/>
            <a:ext cx="1271436" cy="1220021"/>
            <a:chOff x="1157611" y="2105735"/>
            <a:chExt cx="1310764" cy="1249176"/>
          </a:xfrm>
        </p:grpSpPr>
        <p:pic>
          <p:nvPicPr>
            <p:cNvPr id="105" name="Picture 104" descr="Binary file coding system thin line icon Vector Image">
              <a:extLst>
                <a:ext uri="{FF2B5EF4-FFF2-40B4-BE49-F238E27FC236}">
                  <a16:creationId xmlns:a16="http://schemas.microsoft.com/office/drawing/2014/main" id="{F0C316C3-5FEB-8D6E-76ED-9E5C750E371F}"/>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1424032" y="2105735"/>
              <a:ext cx="1044343" cy="982204"/>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6">
              <a:extLst>
                <a:ext uri="{FF2B5EF4-FFF2-40B4-BE49-F238E27FC236}">
                  <a16:creationId xmlns:a16="http://schemas.microsoft.com/office/drawing/2014/main" id="{F9F0B2E5-D7DB-71AA-C832-76ABE73A5E73}"/>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157611" y="2677132"/>
              <a:ext cx="677779" cy="677779"/>
            </a:xfrm>
            <a:prstGeom prst="rect">
              <a:avLst/>
            </a:prstGeom>
            <a:noFill/>
            <a:extLst>
              <a:ext uri="{909E8E84-426E-40DD-AFC4-6F175D3DCCD1}">
                <a14:hiddenFill xmlns:a14="http://schemas.microsoft.com/office/drawing/2010/main">
                  <a:solidFill>
                    <a:srgbClr val="FFFFFF"/>
                  </a:solidFill>
                </a14:hiddenFill>
              </a:ext>
            </a:extLst>
          </p:spPr>
        </p:pic>
      </p:grpSp>
      <p:sp>
        <p:nvSpPr>
          <p:cNvPr id="107" name="TextBox 106">
            <a:extLst>
              <a:ext uri="{FF2B5EF4-FFF2-40B4-BE49-F238E27FC236}">
                <a16:creationId xmlns:a16="http://schemas.microsoft.com/office/drawing/2014/main" id="{0A01D75F-03A4-F2AB-FDE1-416171C55F00}"/>
              </a:ext>
            </a:extLst>
          </p:cNvPr>
          <p:cNvSpPr txBox="1"/>
          <p:nvPr/>
        </p:nvSpPr>
        <p:spPr>
          <a:xfrm>
            <a:off x="13254260" y="5991612"/>
            <a:ext cx="3489932" cy="1061829"/>
          </a:xfrm>
          <a:prstGeom prst="rect">
            <a:avLst/>
          </a:prstGeom>
          <a:noFill/>
        </p:spPr>
        <p:txBody>
          <a:bodyPr wrap="square" rtlCol="0">
            <a:spAutoFit/>
          </a:bodyPr>
          <a:lstStyle/>
          <a:p>
            <a:r>
              <a:rPr lang="en-AU" sz="2100">
                <a:solidFill>
                  <a:schemeClr val="accent1">
                    <a:lumMod val="50000"/>
                  </a:schemeClr>
                </a:solidFill>
              </a:rPr>
              <a:t>Subject Z presents certificate to verifier who follows link and verifies both VCs </a:t>
            </a:r>
            <a:endParaRPr lang="en-AU" sz="1575">
              <a:solidFill>
                <a:schemeClr val="accent1">
                  <a:lumMod val="50000"/>
                </a:schemeClr>
              </a:solidFill>
            </a:endParaRPr>
          </a:p>
        </p:txBody>
      </p:sp>
      <p:sp>
        <p:nvSpPr>
          <p:cNvPr id="108" name="TextBox 107">
            <a:extLst>
              <a:ext uri="{FF2B5EF4-FFF2-40B4-BE49-F238E27FC236}">
                <a16:creationId xmlns:a16="http://schemas.microsoft.com/office/drawing/2014/main" id="{3B8AC700-4243-15EA-5D47-9DB95DB4CF9F}"/>
              </a:ext>
            </a:extLst>
          </p:cNvPr>
          <p:cNvSpPr txBox="1"/>
          <p:nvPr/>
        </p:nvSpPr>
        <p:spPr>
          <a:xfrm>
            <a:off x="6638237" y="6443015"/>
            <a:ext cx="4112715" cy="981038"/>
          </a:xfrm>
          <a:prstGeom prst="rect">
            <a:avLst/>
          </a:prstGeom>
          <a:noFill/>
        </p:spPr>
        <p:txBody>
          <a:bodyPr wrap="square" rtlCol="0">
            <a:spAutoFit/>
          </a:bodyPr>
          <a:lstStyle/>
          <a:p>
            <a:r>
              <a:rPr lang="en-AU" sz="2100">
                <a:solidFill>
                  <a:schemeClr val="accent1">
                    <a:lumMod val="50000"/>
                  </a:schemeClr>
                </a:solidFill>
              </a:rPr>
              <a:t>Certifier Y Issues certificate VC to Z and includes a link to accreditation </a:t>
            </a:r>
          </a:p>
          <a:p>
            <a:endParaRPr lang="en-AU" sz="1575">
              <a:solidFill>
                <a:schemeClr val="accent1">
                  <a:lumMod val="50000"/>
                </a:schemeClr>
              </a:solidFill>
            </a:endParaRPr>
          </a:p>
        </p:txBody>
      </p:sp>
      <p:sp>
        <p:nvSpPr>
          <p:cNvPr id="109" name="TextBox 108">
            <a:extLst>
              <a:ext uri="{FF2B5EF4-FFF2-40B4-BE49-F238E27FC236}">
                <a16:creationId xmlns:a16="http://schemas.microsoft.com/office/drawing/2014/main" id="{41BA1CE4-2653-92EC-26AC-77360BF00324}"/>
              </a:ext>
            </a:extLst>
          </p:cNvPr>
          <p:cNvSpPr txBox="1"/>
          <p:nvPr/>
        </p:nvSpPr>
        <p:spPr>
          <a:xfrm>
            <a:off x="1492840" y="4476920"/>
            <a:ext cx="1188845" cy="507831"/>
          </a:xfrm>
          <a:prstGeom prst="rect">
            <a:avLst/>
          </a:prstGeom>
          <a:noFill/>
        </p:spPr>
        <p:txBody>
          <a:bodyPr wrap="square" rtlCol="0">
            <a:spAutoFit/>
          </a:bodyPr>
          <a:lstStyle/>
          <a:p>
            <a:r>
              <a:rPr lang="en-AU" sz="2700" b="1">
                <a:solidFill>
                  <a:schemeClr val="accent1">
                    <a:lumMod val="50000"/>
                  </a:schemeClr>
                </a:solidFill>
              </a:rPr>
              <a:t>DID X</a:t>
            </a:r>
            <a:endParaRPr lang="en-AU" b="1">
              <a:solidFill>
                <a:schemeClr val="accent1">
                  <a:lumMod val="50000"/>
                </a:schemeClr>
              </a:solidFill>
            </a:endParaRPr>
          </a:p>
        </p:txBody>
      </p:sp>
      <p:sp>
        <p:nvSpPr>
          <p:cNvPr id="110" name="TextBox 109">
            <a:extLst>
              <a:ext uri="{FF2B5EF4-FFF2-40B4-BE49-F238E27FC236}">
                <a16:creationId xmlns:a16="http://schemas.microsoft.com/office/drawing/2014/main" id="{6011FDC8-2F57-C0D8-30C9-CBA7ADAA798E}"/>
              </a:ext>
            </a:extLst>
          </p:cNvPr>
          <p:cNvSpPr txBox="1"/>
          <p:nvPr/>
        </p:nvSpPr>
        <p:spPr>
          <a:xfrm>
            <a:off x="5044511" y="4540179"/>
            <a:ext cx="1188845" cy="507831"/>
          </a:xfrm>
          <a:prstGeom prst="rect">
            <a:avLst/>
          </a:prstGeom>
          <a:noFill/>
        </p:spPr>
        <p:txBody>
          <a:bodyPr wrap="square" rtlCol="0">
            <a:spAutoFit/>
          </a:bodyPr>
          <a:lstStyle/>
          <a:p>
            <a:r>
              <a:rPr lang="en-AU" sz="2700" b="1">
                <a:solidFill>
                  <a:schemeClr val="accent1">
                    <a:lumMod val="50000"/>
                  </a:schemeClr>
                </a:solidFill>
              </a:rPr>
              <a:t>DID Y</a:t>
            </a:r>
            <a:endParaRPr lang="en-AU" b="1">
              <a:solidFill>
                <a:schemeClr val="accent1">
                  <a:lumMod val="50000"/>
                </a:schemeClr>
              </a:solidFill>
            </a:endParaRPr>
          </a:p>
        </p:txBody>
      </p:sp>
      <p:sp>
        <p:nvSpPr>
          <p:cNvPr id="111" name="TextBox 110">
            <a:extLst>
              <a:ext uri="{FF2B5EF4-FFF2-40B4-BE49-F238E27FC236}">
                <a16:creationId xmlns:a16="http://schemas.microsoft.com/office/drawing/2014/main" id="{1B112BA1-7023-09D5-C11B-F315299F0372}"/>
              </a:ext>
            </a:extLst>
          </p:cNvPr>
          <p:cNvSpPr txBox="1"/>
          <p:nvPr/>
        </p:nvSpPr>
        <p:spPr>
          <a:xfrm>
            <a:off x="9199934" y="4449140"/>
            <a:ext cx="1188845" cy="507831"/>
          </a:xfrm>
          <a:prstGeom prst="rect">
            <a:avLst/>
          </a:prstGeom>
          <a:noFill/>
        </p:spPr>
        <p:txBody>
          <a:bodyPr wrap="square" rtlCol="0">
            <a:spAutoFit/>
          </a:bodyPr>
          <a:lstStyle/>
          <a:p>
            <a:r>
              <a:rPr lang="en-AU" sz="2700" b="1">
                <a:solidFill>
                  <a:schemeClr val="accent1">
                    <a:lumMod val="50000"/>
                  </a:schemeClr>
                </a:solidFill>
              </a:rPr>
              <a:t>DID Z</a:t>
            </a:r>
            <a:endParaRPr lang="en-AU" b="1">
              <a:solidFill>
                <a:schemeClr val="accent1">
                  <a:lumMod val="50000"/>
                </a:schemeClr>
              </a:solidFill>
            </a:endParaRPr>
          </a:p>
        </p:txBody>
      </p:sp>
      <p:sp>
        <p:nvSpPr>
          <p:cNvPr id="112" name="TextBox 111">
            <a:extLst>
              <a:ext uri="{FF2B5EF4-FFF2-40B4-BE49-F238E27FC236}">
                <a16:creationId xmlns:a16="http://schemas.microsoft.com/office/drawing/2014/main" id="{E66F406C-58B9-2CF6-150C-2BA908E490AF}"/>
              </a:ext>
            </a:extLst>
          </p:cNvPr>
          <p:cNvSpPr txBox="1"/>
          <p:nvPr/>
        </p:nvSpPr>
        <p:spPr>
          <a:xfrm>
            <a:off x="3692885" y="5008463"/>
            <a:ext cx="2120634" cy="415498"/>
          </a:xfrm>
          <a:prstGeom prst="rect">
            <a:avLst/>
          </a:prstGeom>
          <a:noFill/>
        </p:spPr>
        <p:txBody>
          <a:bodyPr wrap="square" rtlCol="0">
            <a:spAutoFit/>
          </a:bodyPr>
          <a:lstStyle/>
          <a:p>
            <a:r>
              <a:rPr lang="en-AU" sz="2100">
                <a:solidFill>
                  <a:schemeClr val="accent1">
                    <a:lumMod val="50000"/>
                  </a:schemeClr>
                </a:solidFill>
              </a:rPr>
              <a:t>Accreditation VC </a:t>
            </a:r>
            <a:endParaRPr lang="en-AU" sz="1575">
              <a:solidFill>
                <a:schemeClr val="accent1">
                  <a:lumMod val="50000"/>
                </a:schemeClr>
              </a:solidFill>
            </a:endParaRPr>
          </a:p>
        </p:txBody>
      </p:sp>
      <p:sp>
        <p:nvSpPr>
          <p:cNvPr id="113" name="TextBox 112">
            <a:extLst>
              <a:ext uri="{FF2B5EF4-FFF2-40B4-BE49-F238E27FC236}">
                <a16:creationId xmlns:a16="http://schemas.microsoft.com/office/drawing/2014/main" id="{5CAC9AA2-411E-06B5-BF9E-443257AFAEB1}"/>
              </a:ext>
            </a:extLst>
          </p:cNvPr>
          <p:cNvSpPr txBox="1"/>
          <p:nvPr/>
        </p:nvSpPr>
        <p:spPr>
          <a:xfrm>
            <a:off x="7816553" y="4973160"/>
            <a:ext cx="1788003" cy="415498"/>
          </a:xfrm>
          <a:prstGeom prst="rect">
            <a:avLst/>
          </a:prstGeom>
          <a:noFill/>
        </p:spPr>
        <p:txBody>
          <a:bodyPr wrap="square" rtlCol="0">
            <a:spAutoFit/>
          </a:bodyPr>
          <a:lstStyle/>
          <a:p>
            <a:r>
              <a:rPr lang="en-AU" sz="2100">
                <a:solidFill>
                  <a:schemeClr val="accent1">
                    <a:lumMod val="50000"/>
                  </a:schemeClr>
                </a:solidFill>
              </a:rPr>
              <a:t>Certificate VC</a:t>
            </a:r>
            <a:endParaRPr lang="en-AU" sz="1575">
              <a:solidFill>
                <a:schemeClr val="accent1">
                  <a:lumMod val="50000"/>
                </a:schemeClr>
              </a:solidFill>
            </a:endParaRPr>
          </a:p>
        </p:txBody>
      </p:sp>
      <p:cxnSp>
        <p:nvCxnSpPr>
          <p:cNvPr id="114" name="Elbow Connector 18463">
            <a:extLst>
              <a:ext uri="{FF2B5EF4-FFF2-40B4-BE49-F238E27FC236}">
                <a16:creationId xmlns:a16="http://schemas.microsoft.com/office/drawing/2014/main" id="{D3BED0D8-5751-5C09-A000-C311347FFD8C}"/>
              </a:ext>
            </a:extLst>
          </p:cNvPr>
          <p:cNvCxnSpPr>
            <a:stCxn id="105" idx="2"/>
            <a:endCxn id="88" idx="2"/>
          </p:cNvCxnSpPr>
          <p:nvPr/>
        </p:nvCxnSpPr>
        <p:spPr>
          <a:xfrm rot="5400000" flipH="1">
            <a:off x="8747321" y="2228027"/>
            <a:ext cx="29591" cy="8060672"/>
          </a:xfrm>
          <a:prstGeom prst="bentConnector3">
            <a:avLst>
              <a:gd name="adj1" fmla="val -3852289"/>
            </a:avLst>
          </a:prstGeom>
          <a:ln w="190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15" name="Picture 22">
            <a:extLst>
              <a:ext uri="{FF2B5EF4-FFF2-40B4-BE49-F238E27FC236}">
                <a16:creationId xmlns:a16="http://schemas.microsoft.com/office/drawing/2014/main" id="{00A5DB91-5EDF-A3BA-2ED0-6DEFE1608AC3}"/>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5465100" y="5299608"/>
            <a:ext cx="334196" cy="349740"/>
          </a:xfrm>
          <a:prstGeom prst="rect">
            <a:avLst/>
          </a:prstGeom>
          <a:noFill/>
          <a:extLst>
            <a:ext uri="{909E8E84-426E-40DD-AFC4-6F175D3DCCD1}">
              <a14:hiddenFill xmlns:a14="http://schemas.microsoft.com/office/drawing/2010/main">
                <a:solidFill>
                  <a:srgbClr val="FFFFFF"/>
                </a:solidFill>
              </a14:hiddenFill>
            </a:ext>
          </a:extLst>
        </p:spPr>
      </p:pic>
      <p:sp>
        <p:nvSpPr>
          <p:cNvPr id="116" name="TextBox 115">
            <a:extLst>
              <a:ext uri="{FF2B5EF4-FFF2-40B4-BE49-F238E27FC236}">
                <a16:creationId xmlns:a16="http://schemas.microsoft.com/office/drawing/2014/main" id="{D1C20317-1F91-D8CB-C3E6-32D2685DC1F6}"/>
              </a:ext>
            </a:extLst>
          </p:cNvPr>
          <p:cNvSpPr txBox="1"/>
          <p:nvPr/>
        </p:nvSpPr>
        <p:spPr>
          <a:xfrm>
            <a:off x="15632198" y="5325420"/>
            <a:ext cx="1719336" cy="317459"/>
          </a:xfrm>
          <a:prstGeom prst="rect">
            <a:avLst/>
          </a:prstGeom>
          <a:noFill/>
        </p:spPr>
        <p:txBody>
          <a:bodyPr wrap="square" rtlCol="0">
            <a:spAutoFit/>
          </a:bodyPr>
          <a:lstStyle/>
          <a:p>
            <a:r>
              <a:rPr lang="en-AU" sz="1463" b="1">
                <a:solidFill>
                  <a:srgbClr val="C00000"/>
                </a:solidFill>
              </a:rPr>
              <a:t>Accredited  by X</a:t>
            </a:r>
          </a:p>
        </p:txBody>
      </p:sp>
    </p:spTree>
    <p:extLst>
      <p:ext uri="{BB962C8B-B14F-4D97-AF65-F5344CB8AC3E}">
        <p14:creationId xmlns:p14="http://schemas.microsoft.com/office/powerpoint/2010/main" val="40925576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9EDB"/>
        </a:solidFill>
        <a:effectLst/>
      </p:bgPr>
    </p:bg>
    <p:spTree>
      <p:nvGrpSpPr>
        <p:cNvPr id="1" name=""/>
        <p:cNvGrpSpPr/>
        <p:nvPr/>
      </p:nvGrpSpPr>
      <p:grpSpPr>
        <a:xfrm>
          <a:off x="0" y="0"/>
          <a:ext cx="0" cy="0"/>
          <a:chOff x="0" y="0"/>
          <a:chExt cx="0" cy="0"/>
        </a:xfrm>
      </p:grpSpPr>
      <p:sp>
        <p:nvSpPr>
          <p:cNvPr id="18" name="Freeform 29">
            <a:extLst>
              <a:ext uri="{FF2B5EF4-FFF2-40B4-BE49-F238E27FC236}">
                <a16:creationId xmlns:a16="http://schemas.microsoft.com/office/drawing/2014/main" id="{98963A95-596F-CD88-3544-A55C87D0C519}"/>
              </a:ext>
            </a:extLst>
          </p:cNvPr>
          <p:cNvSpPr/>
          <p:nvPr/>
        </p:nvSpPr>
        <p:spPr>
          <a:xfrm>
            <a:off x="14841358" y="9112214"/>
            <a:ext cx="2869318" cy="865063"/>
          </a:xfrm>
          <a:custGeom>
            <a:avLst/>
            <a:gdLst/>
            <a:ahLst/>
            <a:cxnLst/>
            <a:rect l="l" t="t" r="r" b="b"/>
            <a:pathLst>
              <a:path w="2869318" h="865063">
                <a:moveTo>
                  <a:pt x="0" y="0"/>
                </a:moveTo>
                <a:lnTo>
                  <a:pt x="2869318" y="0"/>
                </a:lnTo>
                <a:lnTo>
                  <a:pt x="2869318" y="865063"/>
                </a:lnTo>
                <a:lnTo>
                  <a:pt x="0" y="865063"/>
                </a:lnTo>
                <a:lnTo>
                  <a:pt x="0" y="0"/>
                </a:lnTo>
                <a:close/>
              </a:path>
            </a:pathLst>
          </a:custGeom>
          <a:blipFill>
            <a:blip r:embed="rId3" cstate="screen">
              <a:duotone>
                <a:prstClr val="black"/>
                <a:schemeClr val="bg1">
                  <a:tint val="45000"/>
                  <a:satMod val="400000"/>
                </a:schemeClr>
              </a:duotone>
              <a:extLst>
                <a:ext uri="{BEBA8EAE-BF5A-486C-A8C5-ECC9F3942E4B}">
                  <a14:imgProps xmlns:a14="http://schemas.microsoft.com/office/drawing/2010/main">
                    <a14:imgLayer r:embed="rId4">
                      <a14:imgEffect>
                        <a14:artisticPencilSketch/>
                      </a14:imgEffect>
                      <a14:imgEffect>
                        <a14:saturation sat="0"/>
                      </a14:imgEffect>
                    </a14:imgLayer>
                  </a14:imgProps>
                </a:ext>
                <a:ext uri="{28A0092B-C50C-407E-A947-70E740481C1C}">
                  <a14:useLocalDpi xmlns:a14="http://schemas.microsoft.com/office/drawing/2010/main"/>
                </a:ext>
              </a:extLst>
            </a:blip>
            <a:stretch>
              <a:fillRect/>
            </a:stretch>
          </a:blipFill>
        </p:spPr>
      </p:sp>
      <p:sp>
        <p:nvSpPr>
          <p:cNvPr id="5" name="AutoShape 2">
            <a:extLst>
              <a:ext uri="{FF2B5EF4-FFF2-40B4-BE49-F238E27FC236}">
                <a16:creationId xmlns:a16="http://schemas.microsoft.com/office/drawing/2014/main" id="{03FB0AD7-4102-DB76-D7B4-2289CC0370DB}"/>
              </a:ext>
            </a:extLst>
          </p:cNvPr>
          <p:cNvSpPr/>
          <p:nvPr/>
        </p:nvSpPr>
        <p:spPr>
          <a:xfrm>
            <a:off x="9931657" y="5890296"/>
            <a:ext cx="5493308" cy="0"/>
          </a:xfrm>
          <a:prstGeom prst="line">
            <a:avLst/>
          </a:prstGeom>
          <a:ln w="9525" cap="flat">
            <a:solidFill>
              <a:srgbClr val="FFFFFF"/>
            </a:solidFill>
            <a:prstDash val="solid"/>
            <a:headEnd type="none" w="sm" len="sm"/>
            <a:tailEnd type="none" w="sm" len="sm"/>
          </a:ln>
        </p:spPr>
      </p:sp>
      <p:sp>
        <p:nvSpPr>
          <p:cNvPr id="19" name="TextBox 9">
            <a:extLst>
              <a:ext uri="{FF2B5EF4-FFF2-40B4-BE49-F238E27FC236}">
                <a16:creationId xmlns:a16="http://schemas.microsoft.com/office/drawing/2014/main" id="{6A40BB0F-EE8F-63BC-E300-DB66E5A24811}"/>
              </a:ext>
            </a:extLst>
          </p:cNvPr>
          <p:cNvSpPr txBox="1"/>
          <p:nvPr/>
        </p:nvSpPr>
        <p:spPr>
          <a:xfrm>
            <a:off x="11035090" y="4304629"/>
            <a:ext cx="4407860" cy="1354217"/>
          </a:xfrm>
          <a:prstGeom prst="rect">
            <a:avLst/>
          </a:prstGeom>
        </p:spPr>
        <p:txBody>
          <a:bodyPr lIns="0" tIns="0" rIns="0" bIns="0" rtlCol="0" anchor="t">
            <a:spAutoFit/>
          </a:bodyPr>
          <a:lstStyle/>
          <a:p>
            <a:pPr marL="0" lvl="0" indent="0">
              <a:spcBef>
                <a:spcPct val="0"/>
              </a:spcBef>
            </a:pPr>
            <a:r>
              <a:rPr lang="en-US" sz="4400">
                <a:solidFill>
                  <a:srgbClr val="FFFFFF"/>
                </a:solidFill>
                <a:latin typeface="BC Sans 1"/>
              </a:rPr>
              <a:t>Product Substitution</a:t>
            </a:r>
          </a:p>
        </p:txBody>
      </p:sp>
      <p:sp>
        <p:nvSpPr>
          <p:cNvPr id="20" name="TextBox 10">
            <a:extLst>
              <a:ext uri="{FF2B5EF4-FFF2-40B4-BE49-F238E27FC236}">
                <a16:creationId xmlns:a16="http://schemas.microsoft.com/office/drawing/2014/main" id="{40BE84FA-1FE8-D826-E370-B3163762119E}"/>
              </a:ext>
            </a:extLst>
          </p:cNvPr>
          <p:cNvSpPr txBox="1"/>
          <p:nvPr/>
        </p:nvSpPr>
        <p:spPr>
          <a:xfrm>
            <a:off x="9931657" y="4412333"/>
            <a:ext cx="1103433" cy="1158875"/>
          </a:xfrm>
          <a:prstGeom prst="rect">
            <a:avLst/>
          </a:prstGeom>
        </p:spPr>
        <p:txBody>
          <a:bodyPr lIns="0" tIns="0" rIns="0" bIns="0" rtlCol="0" anchor="t">
            <a:spAutoFit/>
          </a:bodyPr>
          <a:lstStyle/>
          <a:p>
            <a:pPr>
              <a:lnSpc>
                <a:spcPts val="8800"/>
              </a:lnSpc>
            </a:pPr>
            <a:r>
              <a:rPr lang="en-US" sz="8000">
                <a:solidFill>
                  <a:srgbClr val="FFFFFF"/>
                </a:solidFill>
                <a:latin typeface="BC Sans 1 Bold"/>
              </a:rPr>
              <a:t>1.</a:t>
            </a:r>
          </a:p>
        </p:txBody>
      </p:sp>
      <p:sp>
        <p:nvSpPr>
          <p:cNvPr id="22" name="TextBox 12">
            <a:extLst>
              <a:ext uri="{FF2B5EF4-FFF2-40B4-BE49-F238E27FC236}">
                <a16:creationId xmlns:a16="http://schemas.microsoft.com/office/drawing/2014/main" id="{9D79DCCB-02FC-7D47-1C45-38D87C123089}"/>
              </a:ext>
            </a:extLst>
          </p:cNvPr>
          <p:cNvSpPr txBox="1"/>
          <p:nvPr/>
        </p:nvSpPr>
        <p:spPr>
          <a:xfrm>
            <a:off x="11035090" y="6232118"/>
            <a:ext cx="5377679" cy="1354217"/>
          </a:xfrm>
          <a:prstGeom prst="rect">
            <a:avLst/>
          </a:prstGeom>
        </p:spPr>
        <p:txBody>
          <a:bodyPr lIns="0" tIns="0" rIns="0" bIns="0" rtlCol="0" anchor="t">
            <a:spAutoFit/>
          </a:bodyPr>
          <a:lstStyle/>
          <a:p>
            <a:pPr marL="0" lvl="0" indent="0">
              <a:spcBef>
                <a:spcPct val="0"/>
              </a:spcBef>
            </a:pPr>
            <a:r>
              <a:rPr lang="en-US" sz="4400">
                <a:solidFill>
                  <a:srgbClr val="FFFFFF"/>
                </a:solidFill>
                <a:latin typeface="BC Sans 1"/>
              </a:rPr>
              <a:t>Mass </a:t>
            </a:r>
          </a:p>
          <a:p>
            <a:pPr marL="0" lvl="0" indent="0">
              <a:spcBef>
                <a:spcPct val="0"/>
              </a:spcBef>
            </a:pPr>
            <a:r>
              <a:rPr lang="en-US" sz="4400">
                <a:solidFill>
                  <a:srgbClr val="FFFFFF"/>
                </a:solidFill>
                <a:latin typeface="BC Sans 1"/>
              </a:rPr>
              <a:t>Balance Fraud </a:t>
            </a:r>
          </a:p>
        </p:txBody>
      </p:sp>
      <p:sp>
        <p:nvSpPr>
          <p:cNvPr id="23" name="TextBox 13">
            <a:extLst>
              <a:ext uri="{FF2B5EF4-FFF2-40B4-BE49-F238E27FC236}">
                <a16:creationId xmlns:a16="http://schemas.microsoft.com/office/drawing/2014/main" id="{9B477065-C9D0-227F-8509-FA6B45780285}"/>
              </a:ext>
            </a:extLst>
          </p:cNvPr>
          <p:cNvSpPr txBox="1"/>
          <p:nvPr/>
        </p:nvSpPr>
        <p:spPr>
          <a:xfrm>
            <a:off x="9931657" y="6353197"/>
            <a:ext cx="1103433" cy="1158875"/>
          </a:xfrm>
          <a:prstGeom prst="rect">
            <a:avLst/>
          </a:prstGeom>
        </p:spPr>
        <p:txBody>
          <a:bodyPr lIns="0" tIns="0" rIns="0" bIns="0" rtlCol="0" anchor="t">
            <a:spAutoFit/>
          </a:bodyPr>
          <a:lstStyle/>
          <a:p>
            <a:pPr>
              <a:lnSpc>
                <a:spcPts val="8800"/>
              </a:lnSpc>
            </a:pPr>
            <a:r>
              <a:rPr lang="en-US" sz="8000">
                <a:solidFill>
                  <a:srgbClr val="FFFFFF"/>
                </a:solidFill>
                <a:latin typeface="BC Sans 1 Bold"/>
              </a:rPr>
              <a:t>2.</a:t>
            </a:r>
          </a:p>
        </p:txBody>
      </p:sp>
      <p:sp>
        <p:nvSpPr>
          <p:cNvPr id="24" name="Freeform 2">
            <a:extLst>
              <a:ext uri="{FF2B5EF4-FFF2-40B4-BE49-F238E27FC236}">
                <a16:creationId xmlns:a16="http://schemas.microsoft.com/office/drawing/2014/main" id="{052FBF68-1E3C-8723-447C-413B53A7E05F}"/>
              </a:ext>
            </a:extLst>
          </p:cNvPr>
          <p:cNvSpPr/>
          <p:nvPr/>
        </p:nvSpPr>
        <p:spPr>
          <a:xfrm>
            <a:off x="0" y="0"/>
            <a:ext cx="9144000" cy="10286998"/>
          </a:xfrm>
          <a:custGeom>
            <a:avLst/>
            <a:gdLst/>
            <a:ahLst/>
            <a:cxnLst/>
            <a:rect l="l" t="t" r="r" b="b"/>
            <a:pathLst>
              <a:path w="18948233" h="9379375">
                <a:moveTo>
                  <a:pt x="0" y="0"/>
                </a:moveTo>
                <a:lnTo>
                  <a:pt x="18948233" y="0"/>
                </a:lnTo>
                <a:lnTo>
                  <a:pt x="18948233" y="9379375"/>
                </a:lnTo>
                <a:lnTo>
                  <a:pt x="0" y="9379375"/>
                </a:lnTo>
                <a:lnTo>
                  <a:pt x="0" y="0"/>
                </a:lnTo>
                <a:close/>
              </a:path>
            </a:pathLst>
          </a:custGeom>
          <a:blipFill>
            <a:blip r:embed="rId5" cstate="screen">
              <a:extLst>
                <a:ext uri="{28A0092B-C50C-407E-A947-70E740481C1C}">
                  <a14:useLocalDpi xmlns:a14="http://schemas.microsoft.com/office/drawing/2010/main"/>
                </a:ext>
              </a:extLst>
            </a:blip>
            <a:stretch>
              <a:fillRect/>
            </a:stretch>
          </a:blipFill>
        </p:spPr>
      </p:sp>
      <p:sp>
        <p:nvSpPr>
          <p:cNvPr id="25" name="Rectangle 24">
            <a:extLst>
              <a:ext uri="{FF2B5EF4-FFF2-40B4-BE49-F238E27FC236}">
                <a16:creationId xmlns:a16="http://schemas.microsoft.com/office/drawing/2014/main" id="{0F3A2095-00FC-FF3D-4016-04080B92BC40}"/>
              </a:ext>
            </a:extLst>
          </p:cNvPr>
          <p:cNvSpPr/>
          <p:nvPr/>
        </p:nvSpPr>
        <p:spPr>
          <a:xfrm>
            <a:off x="7930" y="2"/>
            <a:ext cx="9144000" cy="10286998"/>
          </a:xfrm>
          <a:prstGeom prst="rect">
            <a:avLst/>
          </a:prstGeom>
          <a:solidFill>
            <a:schemeClr val="tx2">
              <a:lumMod val="40000"/>
              <a:lumOff val="60000"/>
              <a:alpha val="3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6" name="TextBox 5">
            <a:extLst>
              <a:ext uri="{FF2B5EF4-FFF2-40B4-BE49-F238E27FC236}">
                <a16:creationId xmlns:a16="http://schemas.microsoft.com/office/drawing/2014/main" id="{674BBD48-FAFB-408B-1244-9450C5D6526B}"/>
              </a:ext>
            </a:extLst>
          </p:cNvPr>
          <p:cNvSpPr txBox="1"/>
          <p:nvPr/>
        </p:nvSpPr>
        <p:spPr>
          <a:xfrm>
            <a:off x="9638949" y="602748"/>
            <a:ext cx="7812856" cy="2769989"/>
          </a:xfrm>
          <a:prstGeom prst="rect">
            <a:avLst/>
          </a:prstGeom>
        </p:spPr>
        <p:txBody>
          <a:bodyPr lIns="0" tIns="0" rIns="0" bIns="0" rtlCol="0" anchor="t">
            <a:spAutoFit/>
          </a:bodyPr>
          <a:lstStyle/>
          <a:p>
            <a:pPr>
              <a:lnSpc>
                <a:spcPts val="7150"/>
              </a:lnSpc>
            </a:pPr>
            <a:r>
              <a:rPr lang="en-US" sz="6000" b="1" dirty="0">
                <a:solidFill>
                  <a:schemeClr val="bg1"/>
                </a:solidFill>
                <a:latin typeface="BC Sans" pitchFamily="2" charset="0"/>
                <a:ea typeface="BC Sans" pitchFamily="2" charset="0"/>
              </a:rPr>
              <a:t>Challenge #5: </a:t>
            </a:r>
          </a:p>
          <a:p>
            <a:pPr>
              <a:lnSpc>
                <a:spcPts val="7150"/>
              </a:lnSpc>
            </a:pPr>
            <a:r>
              <a:rPr lang="en-US" sz="6000" b="1" dirty="0">
                <a:solidFill>
                  <a:schemeClr val="bg1"/>
                </a:solidFill>
                <a:latin typeface="BC Sans" pitchFamily="2" charset="0"/>
                <a:ea typeface="BC Sans" pitchFamily="2" charset="0"/>
              </a:rPr>
              <a:t>Linking the Digital to the Physical</a:t>
            </a:r>
          </a:p>
        </p:txBody>
      </p:sp>
      <p:sp>
        <p:nvSpPr>
          <p:cNvPr id="27" name="AutoShape 2">
            <a:extLst>
              <a:ext uri="{FF2B5EF4-FFF2-40B4-BE49-F238E27FC236}">
                <a16:creationId xmlns:a16="http://schemas.microsoft.com/office/drawing/2014/main" id="{192F71DE-45F6-C55B-DA4C-6E1C6ACC68E0}"/>
              </a:ext>
            </a:extLst>
          </p:cNvPr>
          <p:cNvSpPr/>
          <p:nvPr/>
        </p:nvSpPr>
        <p:spPr>
          <a:xfrm>
            <a:off x="9949642" y="7935664"/>
            <a:ext cx="5493308" cy="0"/>
          </a:xfrm>
          <a:prstGeom prst="line">
            <a:avLst/>
          </a:prstGeom>
          <a:ln w="9525" cap="flat">
            <a:solidFill>
              <a:srgbClr val="FFFFFF"/>
            </a:solidFill>
            <a:prstDash val="solid"/>
            <a:headEnd type="none" w="sm" len="sm"/>
            <a:tailEnd type="none" w="sm" len="sm"/>
          </a:ln>
        </p:spPr>
      </p:sp>
    </p:spTree>
    <p:extLst>
      <p:ext uri="{BB962C8B-B14F-4D97-AF65-F5344CB8AC3E}">
        <p14:creationId xmlns:p14="http://schemas.microsoft.com/office/powerpoint/2010/main" val="21102768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7989852"/>
            <a:ext cx="8194874" cy="2297148"/>
            <a:chOff x="0" y="0"/>
            <a:chExt cx="2772093" cy="777060"/>
          </a:xfrm>
          <a:solidFill>
            <a:srgbClr val="009EDB"/>
          </a:solidFill>
        </p:grpSpPr>
        <p:sp>
          <p:nvSpPr>
            <p:cNvPr id="4" name="Freeform 4"/>
            <p:cNvSpPr/>
            <p:nvPr/>
          </p:nvSpPr>
          <p:spPr>
            <a:xfrm>
              <a:off x="0" y="0"/>
              <a:ext cx="2772093" cy="777060"/>
            </a:xfrm>
            <a:custGeom>
              <a:avLst/>
              <a:gdLst/>
              <a:ahLst/>
              <a:cxnLst/>
              <a:rect l="l" t="t" r="r" b="b"/>
              <a:pathLst>
                <a:path w="2772093" h="777060">
                  <a:moveTo>
                    <a:pt x="0" y="0"/>
                  </a:moveTo>
                  <a:lnTo>
                    <a:pt x="2772093" y="0"/>
                  </a:lnTo>
                  <a:lnTo>
                    <a:pt x="2772093" y="777060"/>
                  </a:lnTo>
                  <a:lnTo>
                    <a:pt x="0" y="777060"/>
                  </a:lnTo>
                  <a:close/>
                </a:path>
              </a:pathLst>
            </a:custGeom>
            <a:grpFill/>
          </p:spPr>
        </p:sp>
      </p:grpSp>
      <p:sp>
        <p:nvSpPr>
          <p:cNvPr id="5" name="TextBox 5"/>
          <p:cNvSpPr txBox="1"/>
          <p:nvPr/>
        </p:nvSpPr>
        <p:spPr>
          <a:xfrm>
            <a:off x="9446444" y="650875"/>
            <a:ext cx="7812856" cy="2769989"/>
          </a:xfrm>
          <a:prstGeom prst="rect">
            <a:avLst/>
          </a:prstGeom>
        </p:spPr>
        <p:txBody>
          <a:bodyPr lIns="0" tIns="0" rIns="0" bIns="0" rtlCol="0" anchor="t">
            <a:spAutoFit/>
          </a:bodyPr>
          <a:lstStyle/>
          <a:p>
            <a:pPr>
              <a:lnSpc>
                <a:spcPts val="7150"/>
              </a:lnSpc>
            </a:pPr>
            <a:r>
              <a:rPr lang="en-US" sz="6000" b="1" dirty="0">
                <a:solidFill>
                  <a:srgbClr val="009EDB"/>
                </a:solidFill>
                <a:latin typeface="BC Sans" pitchFamily="2" charset="0"/>
                <a:ea typeface="BC Sans" pitchFamily="2" charset="0"/>
              </a:rPr>
              <a:t>Challenge #6: </a:t>
            </a:r>
          </a:p>
          <a:p>
            <a:pPr>
              <a:lnSpc>
                <a:spcPts val="7150"/>
              </a:lnSpc>
            </a:pPr>
            <a:r>
              <a:rPr lang="en-US" sz="6000" b="1" dirty="0">
                <a:solidFill>
                  <a:srgbClr val="009EDB"/>
                </a:solidFill>
                <a:latin typeface="BC Sans" pitchFamily="2" charset="0"/>
                <a:ea typeface="BC Sans" pitchFamily="2" charset="0"/>
              </a:rPr>
              <a:t>What do the Claims</a:t>
            </a:r>
          </a:p>
          <a:p>
            <a:pPr>
              <a:lnSpc>
                <a:spcPts val="7150"/>
              </a:lnSpc>
            </a:pPr>
            <a:r>
              <a:rPr lang="en-US" sz="6000" b="1" dirty="0">
                <a:solidFill>
                  <a:srgbClr val="009EDB"/>
                </a:solidFill>
                <a:latin typeface="BC Sans" pitchFamily="2" charset="0"/>
                <a:ea typeface="BC Sans" pitchFamily="2" charset="0"/>
              </a:rPr>
              <a:t>Really Mean? </a:t>
            </a:r>
          </a:p>
        </p:txBody>
      </p:sp>
      <p:grpSp>
        <p:nvGrpSpPr>
          <p:cNvPr id="13" name="Group 13"/>
          <p:cNvGrpSpPr>
            <a:grpSpLocks noChangeAspect="1"/>
          </p:cNvGrpSpPr>
          <p:nvPr/>
        </p:nvGrpSpPr>
        <p:grpSpPr>
          <a:xfrm>
            <a:off x="9446444" y="4183835"/>
            <a:ext cx="567560" cy="567558"/>
            <a:chOff x="0" y="0"/>
            <a:chExt cx="6350000" cy="6349975"/>
          </a:xfrm>
          <a:solidFill>
            <a:srgbClr val="009EDB"/>
          </a:solidFill>
        </p:grpSpPr>
        <p:sp>
          <p:nvSpPr>
            <p:cNvPr id="14" name="Freeform 1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grpFill/>
            <a:ln w="12700">
              <a:noFill/>
            </a:ln>
          </p:spPr>
        </p:sp>
      </p:grpSp>
      <p:sp>
        <p:nvSpPr>
          <p:cNvPr id="20" name="TextBox 20"/>
          <p:cNvSpPr txBox="1"/>
          <p:nvPr/>
        </p:nvSpPr>
        <p:spPr>
          <a:xfrm>
            <a:off x="10389464" y="4104878"/>
            <a:ext cx="6931959" cy="1293816"/>
          </a:xfrm>
          <a:prstGeom prst="rect">
            <a:avLst/>
          </a:prstGeom>
        </p:spPr>
        <p:txBody>
          <a:bodyPr lIns="0" tIns="0" rIns="0" bIns="0" rtlCol="0" anchor="t">
            <a:spAutoFit/>
          </a:bodyPr>
          <a:lstStyle/>
          <a:p>
            <a:pPr marL="0" lvl="0" indent="0">
              <a:lnSpc>
                <a:spcPts val="3380"/>
              </a:lnSpc>
            </a:pPr>
            <a:r>
              <a:rPr lang="en-AU" sz="2800"/>
              <a:t>Sustainability is a global concern but is usually addressed by local entities that follow local standards and regulations</a:t>
            </a:r>
            <a:r>
              <a:rPr lang="en-US" sz="2600" b="1">
                <a:solidFill>
                  <a:srgbClr val="2B2B2B"/>
                </a:solidFill>
                <a:latin typeface="BC Sans" pitchFamily="2" charset="0"/>
                <a:ea typeface="BC Sans" pitchFamily="2" charset="0"/>
              </a:rPr>
              <a:t>. </a:t>
            </a:r>
          </a:p>
        </p:txBody>
      </p:sp>
      <p:sp>
        <p:nvSpPr>
          <p:cNvPr id="23" name="Freeform 23"/>
          <p:cNvSpPr/>
          <p:nvPr/>
        </p:nvSpPr>
        <p:spPr>
          <a:xfrm>
            <a:off x="14841358" y="9112214"/>
            <a:ext cx="2869318" cy="865063"/>
          </a:xfrm>
          <a:custGeom>
            <a:avLst/>
            <a:gdLst/>
            <a:ahLst/>
            <a:cxnLst/>
            <a:rect l="l" t="t" r="r" b="b"/>
            <a:pathLst>
              <a:path w="2869318" h="865063">
                <a:moveTo>
                  <a:pt x="0" y="0"/>
                </a:moveTo>
                <a:lnTo>
                  <a:pt x="2869318" y="0"/>
                </a:lnTo>
                <a:lnTo>
                  <a:pt x="2869318" y="865063"/>
                </a:lnTo>
                <a:lnTo>
                  <a:pt x="0" y="865063"/>
                </a:lnTo>
                <a:lnTo>
                  <a:pt x="0" y="0"/>
                </a:lnTo>
                <a:close/>
              </a:path>
            </a:pathLst>
          </a:custGeom>
          <a:blipFill>
            <a:blip r:embed="rId3" cstate="screen">
              <a:extLst>
                <a:ext uri="{28A0092B-C50C-407E-A947-70E740481C1C}">
                  <a14:useLocalDpi xmlns:a14="http://schemas.microsoft.com/office/drawing/2010/main"/>
                </a:ext>
              </a:extLst>
            </a:blip>
            <a:stretch>
              <a:fillRect/>
            </a:stretch>
          </a:blipFill>
        </p:spPr>
      </p:sp>
      <p:grpSp>
        <p:nvGrpSpPr>
          <p:cNvPr id="24" name="Group 13">
            <a:extLst>
              <a:ext uri="{FF2B5EF4-FFF2-40B4-BE49-F238E27FC236}">
                <a16:creationId xmlns:a16="http://schemas.microsoft.com/office/drawing/2014/main" id="{5CB0D0B4-CC8C-2077-4EEF-C26A906E9315}"/>
              </a:ext>
            </a:extLst>
          </p:cNvPr>
          <p:cNvGrpSpPr>
            <a:grpSpLocks noChangeAspect="1"/>
          </p:cNvGrpSpPr>
          <p:nvPr/>
        </p:nvGrpSpPr>
        <p:grpSpPr>
          <a:xfrm>
            <a:off x="9446444" y="5894320"/>
            <a:ext cx="567560" cy="567558"/>
            <a:chOff x="0" y="0"/>
            <a:chExt cx="6350000" cy="6349975"/>
          </a:xfrm>
          <a:solidFill>
            <a:srgbClr val="009EDB"/>
          </a:solidFill>
        </p:grpSpPr>
        <p:sp>
          <p:nvSpPr>
            <p:cNvPr id="25" name="Freeform 14">
              <a:extLst>
                <a:ext uri="{FF2B5EF4-FFF2-40B4-BE49-F238E27FC236}">
                  <a16:creationId xmlns:a16="http://schemas.microsoft.com/office/drawing/2014/main" id="{DACCD912-3E62-25E1-107E-130A35DCE70C}"/>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grpFill/>
            <a:ln w="12700">
              <a:noFill/>
            </a:ln>
          </p:spPr>
        </p:sp>
      </p:grpSp>
      <p:sp>
        <p:nvSpPr>
          <p:cNvPr id="27" name="TextBox 26">
            <a:extLst>
              <a:ext uri="{FF2B5EF4-FFF2-40B4-BE49-F238E27FC236}">
                <a16:creationId xmlns:a16="http://schemas.microsoft.com/office/drawing/2014/main" id="{4CFECD19-1784-E350-ACD9-29AE17095F49}"/>
              </a:ext>
            </a:extLst>
          </p:cNvPr>
          <p:cNvSpPr txBox="1"/>
          <p:nvPr/>
        </p:nvSpPr>
        <p:spPr>
          <a:xfrm>
            <a:off x="10389464" y="5854933"/>
            <a:ext cx="6766296" cy="1384995"/>
          </a:xfrm>
          <a:prstGeom prst="rect">
            <a:avLst/>
          </a:prstGeom>
          <a:noFill/>
        </p:spPr>
        <p:txBody>
          <a:bodyPr wrap="square">
            <a:spAutoFit/>
          </a:bodyPr>
          <a:lstStyle/>
          <a:p>
            <a:r>
              <a:rPr lang="en-AU" sz="2800"/>
              <a:t>The International Trade Centre (ITC) has assessed 350 sustainability standards and has mapped them to a harmonised vocabulary.</a:t>
            </a:r>
            <a:endParaRPr lang="en-CA" sz="2800"/>
          </a:p>
        </p:txBody>
      </p:sp>
      <p:grpSp>
        <p:nvGrpSpPr>
          <p:cNvPr id="28" name="Group 13">
            <a:extLst>
              <a:ext uri="{FF2B5EF4-FFF2-40B4-BE49-F238E27FC236}">
                <a16:creationId xmlns:a16="http://schemas.microsoft.com/office/drawing/2014/main" id="{D47A88DA-BA73-1087-53D3-C3B36B342DC8}"/>
              </a:ext>
            </a:extLst>
          </p:cNvPr>
          <p:cNvGrpSpPr>
            <a:grpSpLocks noChangeAspect="1"/>
          </p:cNvGrpSpPr>
          <p:nvPr/>
        </p:nvGrpSpPr>
        <p:grpSpPr>
          <a:xfrm>
            <a:off x="9446444" y="7706073"/>
            <a:ext cx="567560" cy="567558"/>
            <a:chOff x="0" y="0"/>
            <a:chExt cx="6350000" cy="6349975"/>
          </a:xfrm>
          <a:solidFill>
            <a:srgbClr val="009EDB"/>
          </a:solidFill>
        </p:grpSpPr>
        <p:sp>
          <p:nvSpPr>
            <p:cNvPr id="29" name="Freeform 14">
              <a:extLst>
                <a:ext uri="{FF2B5EF4-FFF2-40B4-BE49-F238E27FC236}">
                  <a16:creationId xmlns:a16="http://schemas.microsoft.com/office/drawing/2014/main" id="{69C54283-4785-3909-8090-37AC414F2EA5}"/>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grpFill/>
            <a:ln w="12700">
              <a:noFill/>
            </a:ln>
          </p:spPr>
        </p:sp>
      </p:grpSp>
      <p:sp>
        <p:nvSpPr>
          <p:cNvPr id="30" name="TextBox 29">
            <a:extLst>
              <a:ext uri="{FF2B5EF4-FFF2-40B4-BE49-F238E27FC236}">
                <a16:creationId xmlns:a16="http://schemas.microsoft.com/office/drawing/2014/main" id="{2CC41E27-EF34-CC12-026D-6A97ED7AC8B6}"/>
              </a:ext>
            </a:extLst>
          </p:cNvPr>
          <p:cNvSpPr txBox="1"/>
          <p:nvPr/>
        </p:nvSpPr>
        <p:spPr>
          <a:xfrm>
            <a:off x="10389464" y="7581133"/>
            <a:ext cx="6766296" cy="1384995"/>
          </a:xfrm>
          <a:prstGeom prst="rect">
            <a:avLst/>
          </a:prstGeom>
          <a:noFill/>
        </p:spPr>
        <p:txBody>
          <a:bodyPr wrap="square">
            <a:spAutoFit/>
          </a:bodyPr>
          <a:lstStyle/>
          <a:p>
            <a:r>
              <a:rPr lang="en-AU" sz="2800"/>
              <a:t>The challenge here is how to determine whether claims made in one jurisdiction map to criteria demanded by another. </a:t>
            </a:r>
            <a:endParaRPr lang="en-CA" sz="2800"/>
          </a:p>
        </p:txBody>
      </p:sp>
      <p:sp>
        <p:nvSpPr>
          <p:cNvPr id="32" name="TextBox 31">
            <a:extLst>
              <a:ext uri="{FF2B5EF4-FFF2-40B4-BE49-F238E27FC236}">
                <a16:creationId xmlns:a16="http://schemas.microsoft.com/office/drawing/2014/main" id="{4F85227C-9B6D-C9C0-0F84-E880222BEDDA}"/>
              </a:ext>
            </a:extLst>
          </p:cNvPr>
          <p:cNvSpPr txBox="1"/>
          <p:nvPr/>
        </p:nvSpPr>
        <p:spPr>
          <a:xfrm>
            <a:off x="453222" y="8642962"/>
            <a:ext cx="7211113" cy="954107"/>
          </a:xfrm>
          <a:prstGeom prst="rect">
            <a:avLst/>
          </a:prstGeom>
          <a:noFill/>
        </p:spPr>
        <p:txBody>
          <a:bodyPr wrap="square">
            <a:spAutoFit/>
          </a:bodyPr>
          <a:lstStyle/>
          <a:p>
            <a:r>
              <a:rPr lang="en-AU" sz="2800" b="1" i="1">
                <a:solidFill>
                  <a:schemeClr val="bg1"/>
                </a:solidFill>
              </a:rPr>
              <a:t>We believe that a harmonised vocabulary will be an important part of our deliverables.  </a:t>
            </a:r>
            <a:endParaRPr lang="en-CA" sz="2800">
              <a:solidFill>
                <a:schemeClr val="bg1"/>
              </a:solidFill>
            </a:endParaRPr>
          </a:p>
        </p:txBody>
      </p:sp>
      <p:sp>
        <p:nvSpPr>
          <p:cNvPr id="33" name="Freeform 2">
            <a:extLst>
              <a:ext uri="{FF2B5EF4-FFF2-40B4-BE49-F238E27FC236}">
                <a16:creationId xmlns:a16="http://schemas.microsoft.com/office/drawing/2014/main" id="{355BF4D1-42AB-4AFC-9708-BA9C6EFD2E3F}"/>
              </a:ext>
            </a:extLst>
          </p:cNvPr>
          <p:cNvSpPr/>
          <p:nvPr/>
        </p:nvSpPr>
        <p:spPr>
          <a:xfrm>
            <a:off x="0" y="0"/>
            <a:ext cx="8194874" cy="7989852"/>
          </a:xfrm>
          <a:custGeom>
            <a:avLst/>
            <a:gdLst/>
            <a:ahLst/>
            <a:cxnLst/>
            <a:rect l="l" t="t" r="r" b="b"/>
            <a:pathLst>
              <a:path w="15554427" h="10363137">
                <a:moveTo>
                  <a:pt x="0" y="0"/>
                </a:moveTo>
                <a:lnTo>
                  <a:pt x="15554427" y="0"/>
                </a:lnTo>
                <a:lnTo>
                  <a:pt x="15554427" y="10363137"/>
                </a:lnTo>
                <a:lnTo>
                  <a:pt x="0" y="10363137"/>
                </a:lnTo>
                <a:lnTo>
                  <a:pt x="0" y="0"/>
                </a:lnTo>
                <a:close/>
              </a:path>
            </a:pathLst>
          </a:custGeom>
          <a:blipFill>
            <a:blip r:embed="rId4" cstate="screen">
              <a:extLst>
                <a:ext uri="{28A0092B-C50C-407E-A947-70E740481C1C}">
                  <a14:useLocalDpi xmlns:a14="http://schemas.microsoft.com/office/drawing/2010/main"/>
                </a:ext>
              </a:extLst>
            </a:blip>
            <a:stretch>
              <a:fillRect/>
            </a:stretch>
          </a:blipFill>
        </p:spPr>
      </p:sp>
    </p:spTree>
    <p:extLst>
      <p:ext uri="{BB962C8B-B14F-4D97-AF65-F5344CB8AC3E}">
        <p14:creationId xmlns:p14="http://schemas.microsoft.com/office/powerpoint/2010/main" val="14281692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8357540B-998E-005A-E22C-30E496F53C6C}"/>
              </a:ext>
            </a:extLst>
          </p:cNvPr>
          <p:cNvSpPr txBox="1"/>
          <p:nvPr/>
        </p:nvSpPr>
        <p:spPr>
          <a:xfrm>
            <a:off x="1143000" y="1209271"/>
            <a:ext cx="11049000" cy="1128514"/>
          </a:xfrm>
          <a:prstGeom prst="rect">
            <a:avLst/>
          </a:prstGeom>
        </p:spPr>
        <p:txBody>
          <a:bodyPr wrap="square" lIns="0" tIns="0" rIns="0" bIns="0" rtlCol="0" anchor="t">
            <a:spAutoFit/>
          </a:bodyPr>
          <a:lstStyle/>
          <a:p>
            <a:pPr>
              <a:lnSpc>
                <a:spcPts val="8800"/>
              </a:lnSpc>
            </a:pPr>
            <a:r>
              <a:rPr lang="en-US" sz="8000" b="1" dirty="0">
                <a:solidFill>
                  <a:srgbClr val="009EDB"/>
                </a:solidFill>
                <a:latin typeface="BC Sans" pitchFamily="2" charset="0"/>
                <a:ea typeface="BC Sans" pitchFamily="2" charset="0"/>
              </a:rPr>
              <a:t>Additional Resources </a:t>
            </a:r>
          </a:p>
        </p:txBody>
      </p:sp>
      <p:sp>
        <p:nvSpPr>
          <p:cNvPr id="3" name="TextBox 2">
            <a:extLst>
              <a:ext uri="{FF2B5EF4-FFF2-40B4-BE49-F238E27FC236}">
                <a16:creationId xmlns:a16="http://schemas.microsoft.com/office/drawing/2014/main" id="{7DAFB005-9A8F-AC23-7BA6-855F1CA18894}"/>
              </a:ext>
            </a:extLst>
          </p:cNvPr>
          <p:cNvSpPr txBox="1"/>
          <p:nvPr/>
        </p:nvSpPr>
        <p:spPr>
          <a:xfrm>
            <a:off x="1085858" y="5727127"/>
            <a:ext cx="13043068" cy="1200329"/>
          </a:xfrm>
          <a:prstGeom prst="rect">
            <a:avLst/>
          </a:prstGeom>
          <a:noFill/>
        </p:spPr>
        <p:txBody>
          <a:bodyPr wrap="square" rtlCol="0">
            <a:spAutoFit/>
          </a:bodyPr>
          <a:lstStyle/>
          <a:p>
            <a:r>
              <a:rPr lang="en-AU" sz="2400" b="1" dirty="0">
                <a:solidFill>
                  <a:srgbClr val="009EDB"/>
                </a:solidFill>
                <a:latin typeface="BC Sans" pitchFamily="2" charset="0"/>
                <a:ea typeface="BC Sans" pitchFamily="2" charset="0"/>
                <a:hlinkClick r:id="rId2">
                  <a:extLst>
                    <a:ext uri="{A12FA001-AC4F-418D-AE19-62706E023703}">
                      <ahyp:hlinkClr xmlns:ahyp="http://schemas.microsoft.com/office/drawing/2018/hyperlinkcolor" val="tx"/>
                    </a:ext>
                  </a:extLst>
                </a:hlinkClick>
              </a:rPr>
              <a:t>UN/CEFACT Web Vocabularies</a:t>
            </a:r>
            <a:endParaRPr lang="en-AU" sz="2400" b="1" dirty="0">
              <a:solidFill>
                <a:srgbClr val="009EDB"/>
              </a:solidFill>
              <a:latin typeface="BC Sans" pitchFamily="2" charset="0"/>
              <a:ea typeface="BC Sans" pitchFamily="2" charset="0"/>
            </a:endParaRPr>
          </a:p>
          <a:p>
            <a:r>
              <a:rPr lang="en-AU" sz="2400" dirty="0">
                <a:solidFill>
                  <a:schemeClr val="accent1">
                    <a:lumMod val="50000"/>
                  </a:schemeClr>
                </a:solidFill>
                <a:latin typeface="BC Sans" pitchFamily="2" charset="0"/>
                <a:ea typeface="BC Sans" pitchFamily="2" charset="0"/>
              </a:rPr>
              <a:t>Provides the  semantic vocabulary for the claims to put into your VCs.  Use this vocabulary so that others can understand the meaning of your claims.</a:t>
            </a:r>
          </a:p>
        </p:txBody>
      </p:sp>
      <p:sp>
        <p:nvSpPr>
          <p:cNvPr id="4" name="TextBox 3">
            <a:extLst>
              <a:ext uri="{FF2B5EF4-FFF2-40B4-BE49-F238E27FC236}">
                <a16:creationId xmlns:a16="http://schemas.microsoft.com/office/drawing/2014/main" id="{2EB85C60-F829-F250-F7B2-FB94440A99CB}"/>
              </a:ext>
            </a:extLst>
          </p:cNvPr>
          <p:cNvSpPr txBox="1"/>
          <p:nvPr/>
        </p:nvSpPr>
        <p:spPr>
          <a:xfrm>
            <a:off x="1133594" y="4189521"/>
            <a:ext cx="13173690" cy="1200329"/>
          </a:xfrm>
          <a:prstGeom prst="rect">
            <a:avLst/>
          </a:prstGeom>
          <a:noFill/>
        </p:spPr>
        <p:txBody>
          <a:bodyPr wrap="square">
            <a:spAutoFit/>
          </a:bodyPr>
          <a:lstStyle/>
          <a:p>
            <a:r>
              <a:rPr lang="en-CA" sz="2400" b="1" dirty="0">
                <a:solidFill>
                  <a:srgbClr val="009EDB"/>
                </a:solidFill>
                <a:latin typeface="BC Sans" pitchFamily="2" charset="0"/>
                <a:ea typeface="BC Sans" pitchFamily="2" charset="0"/>
                <a:hlinkClick r:id="rId3">
                  <a:extLst>
                    <a:ext uri="{A12FA001-AC4F-418D-AE19-62706E023703}">
                      <ahyp:hlinkClr xmlns:ahyp="http://schemas.microsoft.com/office/drawing/2018/hyperlinkcolor" val="tx"/>
                    </a:ext>
                  </a:extLst>
                </a:hlinkClick>
              </a:rPr>
              <a:t>UN/CEFACT Implementation Guide E-Certification SPS-part</a:t>
            </a:r>
            <a:endParaRPr lang="en-AU" sz="2400" b="1" dirty="0">
              <a:solidFill>
                <a:srgbClr val="009EDB"/>
              </a:solidFill>
              <a:latin typeface="BC Sans" pitchFamily="2" charset="0"/>
              <a:ea typeface="BC Sans" pitchFamily="2" charset="0"/>
            </a:endParaRPr>
          </a:p>
          <a:p>
            <a:r>
              <a:rPr lang="en-AU" sz="2400" dirty="0">
                <a:solidFill>
                  <a:schemeClr val="accent1">
                    <a:lumMod val="50000"/>
                  </a:schemeClr>
                </a:solidFill>
                <a:latin typeface="BC Sans" pitchFamily="2" charset="0"/>
                <a:ea typeface="BC Sans" pitchFamily="2" charset="0"/>
              </a:rPr>
              <a:t>A white paper that describes how verifiable credentials provides the most scalable, highest integrity, and lowest cost mechanism to achieve traceability (</a:t>
            </a:r>
            <a:r>
              <a:rPr lang="en-AU" sz="2400" dirty="0" err="1">
                <a:solidFill>
                  <a:schemeClr val="accent1">
                    <a:lumMod val="50000"/>
                  </a:schemeClr>
                </a:solidFill>
                <a:latin typeface="BC Sans" pitchFamily="2" charset="0"/>
                <a:ea typeface="BC Sans" pitchFamily="2" charset="0"/>
              </a:rPr>
              <a:t>ie</a:t>
            </a:r>
            <a:r>
              <a:rPr lang="en-AU" sz="2400" dirty="0">
                <a:solidFill>
                  <a:schemeClr val="accent1">
                    <a:lumMod val="50000"/>
                  </a:schemeClr>
                </a:solidFill>
                <a:latin typeface="BC Sans" pitchFamily="2" charset="0"/>
                <a:ea typeface="BC Sans" pitchFamily="2" charset="0"/>
              </a:rPr>
              <a:t> join the dots).</a:t>
            </a:r>
            <a:endParaRPr lang="en-AU" sz="2400" dirty="0">
              <a:latin typeface="BC Sans" pitchFamily="2" charset="0"/>
              <a:ea typeface="BC Sans" pitchFamily="2" charset="0"/>
            </a:endParaRPr>
          </a:p>
        </p:txBody>
      </p:sp>
      <p:sp>
        <p:nvSpPr>
          <p:cNvPr id="5" name="TextBox 4">
            <a:extLst>
              <a:ext uri="{FF2B5EF4-FFF2-40B4-BE49-F238E27FC236}">
                <a16:creationId xmlns:a16="http://schemas.microsoft.com/office/drawing/2014/main" id="{571C8235-DA37-3123-151E-AE693D68C040}"/>
              </a:ext>
            </a:extLst>
          </p:cNvPr>
          <p:cNvSpPr txBox="1"/>
          <p:nvPr/>
        </p:nvSpPr>
        <p:spPr>
          <a:xfrm>
            <a:off x="1061990" y="2651915"/>
            <a:ext cx="13043068" cy="1200329"/>
          </a:xfrm>
          <a:prstGeom prst="rect">
            <a:avLst/>
          </a:prstGeom>
          <a:noFill/>
        </p:spPr>
        <p:txBody>
          <a:bodyPr wrap="square" rtlCol="0">
            <a:spAutoFit/>
          </a:bodyPr>
          <a:lstStyle/>
          <a:p>
            <a:r>
              <a:rPr lang="en-US" sz="2400" b="1" dirty="0">
                <a:solidFill>
                  <a:srgbClr val="009EDB"/>
                </a:solidFill>
                <a:latin typeface="BC Sans" pitchFamily="2" charset="0"/>
                <a:ea typeface="BC Sans" pitchFamily="2" charset="0"/>
                <a:hlinkClick r:id="rId4">
                  <a:extLst>
                    <a:ext uri="{A12FA001-AC4F-418D-AE19-62706E023703}">
                      <ahyp:hlinkClr xmlns:ahyp="http://schemas.microsoft.com/office/drawing/2018/hyperlinkcolor" val="tx"/>
                    </a:ext>
                  </a:extLst>
                </a:hlinkClick>
              </a:rPr>
              <a:t>Traceability for Sustainable Garment and Footwear</a:t>
            </a:r>
            <a:endParaRPr lang="en-AU" sz="2400" b="1" dirty="0">
              <a:solidFill>
                <a:srgbClr val="009EDB"/>
              </a:solidFill>
              <a:latin typeface="BC Sans" pitchFamily="2" charset="0"/>
              <a:ea typeface="BC Sans" pitchFamily="2" charset="0"/>
            </a:endParaRPr>
          </a:p>
          <a:p>
            <a:r>
              <a:rPr lang="en-AU" sz="2400" dirty="0">
                <a:solidFill>
                  <a:schemeClr val="accent1">
                    <a:lumMod val="50000"/>
                  </a:schemeClr>
                </a:solidFill>
                <a:latin typeface="BC Sans" pitchFamily="2" charset="0"/>
                <a:ea typeface="BC Sans" pitchFamily="2" charset="0"/>
              </a:rPr>
              <a:t>Provides the business requirements and detailed traceability and transparency data models that supported the world-leading work of this team.</a:t>
            </a:r>
          </a:p>
        </p:txBody>
      </p:sp>
      <p:sp>
        <p:nvSpPr>
          <p:cNvPr id="6" name="TextBox 5">
            <a:extLst>
              <a:ext uri="{FF2B5EF4-FFF2-40B4-BE49-F238E27FC236}">
                <a16:creationId xmlns:a16="http://schemas.microsoft.com/office/drawing/2014/main" id="{D5EAFC1C-C70B-A8DC-A9E9-9159980E2E25}"/>
              </a:ext>
            </a:extLst>
          </p:cNvPr>
          <p:cNvSpPr txBox="1"/>
          <p:nvPr/>
        </p:nvSpPr>
        <p:spPr>
          <a:xfrm>
            <a:off x="1109726" y="7264734"/>
            <a:ext cx="14951268" cy="1200329"/>
          </a:xfrm>
          <a:prstGeom prst="rect">
            <a:avLst/>
          </a:prstGeom>
          <a:noFill/>
        </p:spPr>
        <p:txBody>
          <a:bodyPr wrap="square" rtlCol="0">
            <a:spAutoFit/>
          </a:bodyPr>
          <a:lstStyle/>
          <a:p>
            <a:r>
              <a:rPr lang="en-US" sz="2400" b="1" dirty="0">
                <a:solidFill>
                  <a:srgbClr val="009EDB"/>
                </a:solidFill>
                <a:latin typeface="BC Sans" pitchFamily="2" charset="0"/>
                <a:ea typeface="BC Sans" pitchFamily="2" charset="0"/>
                <a:hlinkClick r:id="rId5">
                  <a:extLst>
                    <a:ext uri="{A12FA001-AC4F-418D-AE19-62706E023703}">
                      <ahyp:hlinkClr xmlns:ahyp="http://schemas.microsoft.com/office/drawing/2018/hyperlinkcolor" val="tx"/>
                    </a:ext>
                  </a:extLst>
                </a:hlinkClick>
              </a:rPr>
              <a:t>40th UN/CEFACT Forum: Seminar: The Future of Digital Standards for Sustainable Supply Chains</a:t>
            </a:r>
            <a:endParaRPr lang="en-US" sz="2400" b="1" dirty="0">
              <a:solidFill>
                <a:srgbClr val="009EDB"/>
              </a:solidFill>
              <a:latin typeface="BC Sans" pitchFamily="2" charset="0"/>
              <a:ea typeface="BC Sans" pitchFamily="2" charset="0"/>
            </a:endParaRPr>
          </a:p>
          <a:p>
            <a:r>
              <a:rPr lang="en-AU" sz="2400" dirty="0">
                <a:solidFill>
                  <a:schemeClr val="accent1">
                    <a:lumMod val="50000"/>
                  </a:schemeClr>
                </a:solidFill>
                <a:latin typeface="BC Sans" pitchFamily="2" charset="0"/>
                <a:ea typeface="BC Sans" pitchFamily="2" charset="0"/>
              </a:rPr>
              <a:t>A collection of presentations on digital standards for sustainable supply chains - from a recent UN/CEFACT forum</a:t>
            </a:r>
          </a:p>
        </p:txBody>
      </p:sp>
      <p:sp>
        <p:nvSpPr>
          <p:cNvPr id="7" name="Freeform 3">
            <a:extLst>
              <a:ext uri="{FF2B5EF4-FFF2-40B4-BE49-F238E27FC236}">
                <a16:creationId xmlns:a16="http://schemas.microsoft.com/office/drawing/2014/main" id="{40F3F973-6FD6-EB73-CDDB-C5DB50E211A4}"/>
              </a:ext>
            </a:extLst>
          </p:cNvPr>
          <p:cNvSpPr/>
          <p:nvPr/>
        </p:nvSpPr>
        <p:spPr>
          <a:xfrm>
            <a:off x="14907351" y="9112214"/>
            <a:ext cx="2869318" cy="865063"/>
          </a:xfrm>
          <a:custGeom>
            <a:avLst/>
            <a:gdLst/>
            <a:ahLst/>
            <a:cxnLst/>
            <a:rect l="l" t="t" r="r" b="b"/>
            <a:pathLst>
              <a:path w="2869318" h="865063">
                <a:moveTo>
                  <a:pt x="0" y="0"/>
                </a:moveTo>
                <a:lnTo>
                  <a:pt x="2869318" y="0"/>
                </a:lnTo>
                <a:lnTo>
                  <a:pt x="2869318" y="865063"/>
                </a:lnTo>
                <a:lnTo>
                  <a:pt x="0" y="865063"/>
                </a:lnTo>
                <a:lnTo>
                  <a:pt x="0" y="0"/>
                </a:lnTo>
                <a:close/>
              </a:path>
            </a:pathLst>
          </a:custGeom>
          <a:blipFill>
            <a:blip r:embed="rId6" cstate="screen">
              <a:extLst>
                <a:ext uri="{28A0092B-C50C-407E-A947-70E740481C1C}">
                  <a14:useLocalDpi xmlns:a14="http://schemas.microsoft.com/office/drawing/2010/main"/>
                </a:ext>
              </a:extLst>
            </a:blip>
            <a:stretch>
              <a:fillRect/>
            </a:stretch>
          </a:blipFill>
        </p:spPr>
      </p:sp>
      <p:sp>
        <p:nvSpPr>
          <p:cNvPr id="9" name="AutoShape 18">
            <a:extLst>
              <a:ext uri="{FF2B5EF4-FFF2-40B4-BE49-F238E27FC236}">
                <a16:creationId xmlns:a16="http://schemas.microsoft.com/office/drawing/2014/main" id="{6D16A2F1-B7A7-0350-7D1F-1F430DE1CDEB}"/>
              </a:ext>
            </a:extLst>
          </p:cNvPr>
          <p:cNvSpPr/>
          <p:nvPr/>
        </p:nvSpPr>
        <p:spPr>
          <a:xfrm>
            <a:off x="1061830" y="3897179"/>
            <a:ext cx="5747740" cy="0"/>
          </a:xfrm>
          <a:prstGeom prst="line">
            <a:avLst/>
          </a:prstGeom>
          <a:ln w="9525" cap="rnd">
            <a:solidFill>
              <a:srgbClr val="000000">
                <a:alpha val="29804"/>
              </a:srgbClr>
            </a:solidFill>
            <a:prstDash val="solid"/>
            <a:headEnd type="none" w="sm" len="sm"/>
            <a:tailEnd type="none" w="sm" len="sm"/>
          </a:ln>
        </p:spPr>
      </p:sp>
      <p:sp>
        <p:nvSpPr>
          <p:cNvPr id="8" name="AutoShape 18">
            <a:extLst>
              <a:ext uri="{FF2B5EF4-FFF2-40B4-BE49-F238E27FC236}">
                <a16:creationId xmlns:a16="http://schemas.microsoft.com/office/drawing/2014/main" id="{4C04261D-AE90-19B2-6FB1-54E88E35B91E}"/>
              </a:ext>
            </a:extLst>
          </p:cNvPr>
          <p:cNvSpPr/>
          <p:nvPr/>
        </p:nvSpPr>
        <p:spPr>
          <a:xfrm>
            <a:off x="1143000" y="5518615"/>
            <a:ext cx="5747740" cy="0"/>
          </a:xfrm>
          <a:prstGeom prst="line">
            <a:avLst/>
          </a:prstGeom>
          <a:ln w="9525" cap="rnd">
            <a:solidFill>
              <a:srgbClr val="000000">
                <a:alpha val="29804"/>
              </a:srgbClr>
            </a:solidFill>
            <a:prstDash val="solid"/>
            <a:headEnd type="none" w="sm" len="sm"/>
            <a:tailEnd type="none" w="sm" len="sm"/>
          </a:ln>
        </p:spPr>
      </p:sp>
      <p:sp>
        <p:nvSpPr>
          <p:cNvPr id="10" name="AutoShape 18">
            <a:extLst>
              <a:ext uri="{FF2B5EF4-FFF2-40B4-BE49-F238E27FC236}">
                <a16:creationId xmlns:a16="http://schemas.microsoft.com/office/drawing/2014/main" id="{6C8533D7-8DDE-7B0C-7216-2DB4C5CCAE57}"/>
              </a:ext>
            </a:extLst>
          </p:cNvPr>
          <p:cNvSpPr/>
          <p:nvPr/>
        </p:nvSpPr>
        <p:spPr>
          <a:xfrm>
            <a:off x="1143000" y="7077592"/>
            <a:ext cx="5747740" cy="0"/>
          </a:xfrm>
          <a:prstGeom prst="line">
            <a:avLst/>
          </a:prstGeom>
          <a:ln w="9525" cap="rnd">
            <a:solidFill>
              <a:srgbClr val="000000">
                <a:alpha val="29804"/>
              </a:srgbClr>
            </a:solidFill>
            <a:prstDash val="solid"/>
            <a:headEnd type="none" w="sm" len="sm"/>
            <a:tailEnd type="none" w="sm" len="sm"/>
          </a:ln>
        </p:spPr>
      </p:sp>
    </p:spTree>
    <p:extLst>
      <p:ext uri="{BB962C8B-B14F-4D97-AF65-F5344CB8AC3E}">
        <p14:creationId xmlns:p14="http://schemas.microsoft.com/office/powerpoint/2010/main" val="42683328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9EDB"/>
        </a:solidFill>
        <a:effectLst/>
      </p:bgPr>
    </p:bg>
    <p:spTree>
      <p:nvGrpSpPr>
        <p:cNvPr id="1" name=""/>
        <p:cNvGrpSpPr/>
        <p:nvPr/>
      </p:nvGrpSpPr>
      <p:grpSpPr>
        <a:xfrm>
          <a:off x="0" y="0"/>
          <a:ext cx="0" cy="0"/>
          <a:chOff x="0" y="0"/>
          <a:chExt cx="0" cy="0"/>
        </a:xfrm>
      </p:grpSpPr>
      <p:sp>
        <p:nvSpPr>
          <p:cNvPr id="2" name="Freeform 2"/>
          <p:cNvSpPr/>
          <p:nvPr/>
        </p:nvSpPr>
        <p:spPr>
          <a:xfrm>
            <a:off x="0" y="0"/>
            <a:ext cx="7790606" cy="10287000"/>
          </a:xfrm>
          <a:custGeom>
            <a:avLst/>
            <a:gdLst/>
            <a:ahLst/>
            <a:cxnLst/>
            <a:rect l="l" t="t" r="r" b="b"/>
            <a:pathLst>
              <a:path w="19120006" h="10755003">
                <a:moveTo>
                  <a:pt x="0" y="0"/>
                </a:moveTo>
                <a:lnTo>
                  <a:pt x="19120006" y="0"/>
                </a:lnTo>
                <a:lnTo>
                  <a:pt x="19120006" y="10755003"/>
                </a:lnTo>
                <a:lnTo>
                  <a:pt x="0" y="10755003"/>
                </a:lnTo>
                <a:lnTo>
                  <a:pt x="0" y="0"/>
                </a:lnTo>
                <a:close/>
              </a:path>
            </a:pathLst>
          </a:custGeom>
          <a: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l="-145424" t="-4549"/>
            </a:stretch>
          </a:blipFill>
        </p:spPr>
        <p:txBody>
          <a:bodyPr/>
          <a:lstStyle/>
          <a:p>
            <a:endParaRPr lang="en-CA"/>
          </a:p>
        </p:txBody>
      </p:sp>
      <p:sp>
        <p:nvSpPr>
          <p:cNvPr id="4" name="TextBox 4"/>
          <p:cNvSpPr txBox="1"/>
          <p:nvPr/>
        </p:nvSpPr>
        <p:spPr>
          <a:xfrm>
            <a:off x="8814858" y="1958391"/>
            <a:ext cx="8321977" cy="2459391"/>
          </a:xfrm>
          <a:prstGeom prst="rect">
            <a:avLst/>
          </a:prstGeom>
        </p:spPr>
        <p:txBody>
          <a:bodyPr lIns="0" tIns="0" rIns="0" bIns="0" rtlCol="0" anchor="t">
            <a:spAutoFit/>
          </a:bodyPr>
          <a:lstStyle/>
          <a:p>
            <a:pPr>
              <a:lnSpc>
                <a:spcPts val="10044"/>
              </a:lnSpc>
            </a:pPr>
            <a:r>
              <a:rPr lang="en-US" sz="6500" b="1">
                <a:solidFill>
                  <a:schemeClr val="bg1"/>
                </a:solidFill>
                <a:latin typeface="BC Sans" pitchFamily="2" charset="0"/>
                <a:ea typeface="BC Sans" pitchFamily="2" charset="0"/>
                <a:hlinkClick r:id="rId5">
                  <a:extLst>
                    <a:ext uri="{A12FA001-AC4F-418D-AE19-62706E023703}">
                      <ahyp:hlinkClr xmlns:ahyp="http://schemas.microsoft.com/office/drawing/2018/hyperlinkcolor" val="tx"/>
                    </a:ext>
                  </a:extLst>
                </a:hlinkClick>
              </a:rPr>
              <a:t>Review of Deliverables</a:t>
            </a:r>
            <a:endParaRPr lang="en-US" sz="6500" b="1">
              <a:solidFill>
                <a:schemeClr val="bg1"/>
              </a:solidFill>
              <a:latin typeface="BC Sans" pitchFamily="2" charset="0"/>
              <a:ea typeface="BC Sans" pitchFamily="2" charset="0"/>
            </a:endParaRPr>
          </a:p>
        </p:txBody>
      </p:sp>
      <p:sp>
        <p:nvSpPr>
          <p:cNvPr id="9" name="TextBox 4">
            <a:extLst>
              <a:ext uri="{FF2B5EF4-FFF2-40B4-BE49-F238E27FC236}">
                <a16:creationId xmlns:a16="http://schemas.microsoft.com/office/drawing/2014/main" id="{AA2D7443-F95D-0991-ED72-8EC4D082A777}"/>
              </a:ext>
            </a:extLst>
          </p:cNvPr>
          <p:cNvSpPr txBox="1"/>
          <p:nvPr/>
        </p:nvSpPr>
        <p:spPr>
          <a:xfrm>
            <a:off x="8814857" y="5593205"/>
            <a:ext cx="8321977" cy="1176989"/>
          </a:xfrm>
          <a:prstGeom prst="rect">
            <a:avLst/>
          </a:prstGeom>
        </p:spPr>
        <p:txBody>
          <a:bodyPr lIns="0" tIns="0" rIns="0" bIns="0" rtlCol="0" anchor="t">
            <a:spAutoFit/>
          </a:bodyPr>
          <a:lstStyle/>
          <a:p>
            <a:pPr>
              <a:lnSpc>
                <a:spcPts val="10044"/>
              </a:lnSpc>
            </a:pPr>
            <a:r>
              <a:rPr lang="en-US" sz="6500" b="1">
                <a:solidFill>
                  <a:schemeClr val="bg1"/>
                </a:solidFill>
                <a:latin typeface="BC Sans" pitchFamily="2" charset="0"/>
                <a:ea typeface="BC Sans" pitchFamily="2" charset="0"/>
                <a:hlinkClick r:id="rId6">
                  <a:extLst>
                    <a:ext uri="{A12FA001-AC4F-418D-AE19-62706E023703}">
                      <ahyp:hlinkClr xmlns:ahyp="http://schemas.microsoft.com/office/drawing/2018/hyperlinkcolor" val="tx"/>
                    </a:ext>
                  </a:extLst>
                </a:hlinkClick>
              </a:rPr>
              <a:t>Where We’ll Work</a:t>
            </a:r>
            <a:endParaRPr lang="en-US" sz="6500" b="1">
              <a:solidFill>
                <a:schemeClr val="bg1"/>
              </a:solidFill>
              <a:latin typeface="BC Sans" pitchFamily="2" charset="0"/>
              <a:ea typeface="BC Sans" pitchFamily="2" charset="0"/>
            </a:endParaRPr>
          </a:p>
        </p:txBody>
      </p:sp>
      <p:sp>
        <p:nvSpPr>
          <p:cNvPr id="10" name="Freeform 29">
            <a:extLst>
              <a:ext uri="{FF2B5EF4-FFF2-40B4-BE49-F238E27FC236}">
                <a16:creationId xmlns:a16="http://schemas.microsoft.com/office/drawing/2014/main" id="{E28877A4-662A-377C-82A3-AB49EA47C446}"/>
              </a:ext>
            </a:extLst>
          </p:cNvPr>
          <p:cNvSpPr/>
          <p:nvPr/>
        </p:nvSpPr>
        <p:spPr>
          <a:xfrm>
            <a:off x="14841358" y="9112214"/>
            <a:ext cx="2869318" cy="865063"/>
          </a:xfrm>
          <a:custGeom>
            <a:avLst/>
            <a:gdLst/>
            <a:ahLst/>
            <a:cxnLst/>
            <a:rect l="l" t="t" r="r" b="b"/>
            <a:pathLst>
              <a:path w="2869318" h="865063">
                <a:moveTo>
                  <a:pt x="0" y="0"/>
                </a:moveTo>
                <a:lnTo>
                  <a:pt x="2869318" y="0"/>
                </a:lnTo>
                <a:lnTo>
                  <a:pt x="2869318" y="865063"/>
                </a:lnTo>
                <a:lnTo>
                  <a:pt x="0" y="865063"/>
                </a:lnTo>
                <a:lnTo>
                  <a:pt x="0" y="0"/>
                </a:lnTo>
                <a:close/>
              </a:path>
            </a:pathLst>
          </a:custGeom>
          <a:blipFill>
            <a:blip r:embed="rId7" cstate="screen">
              <a:duotone>
                <a:prstClr val="black"/>
                <a:schemeClr val="bg1">
                  <a:tint val="45000"/>
                  <a:satMod val="400000"/>
                </a:schemeClr>
              </a:duotone>
              <a:extLst>
                <a:ext uri="{BEBA8EAE-BF5A-486C-A8C5-ECC9F3942E4B}">
                  <a14:imgProps xmlns:a14="http://schemas.microsoft.com/office/drawing/2010/main">
                    <a14:imgLayer r:embed="rId8">
                      <a14:imgEffect>
                        <a14:artisticPencilSketch/>
                      </a14:imgEffect>
                      <a14:imgEffect>
                        <a14:saturation sat="0"/>
                      </a14:imgEffect>
                    </a14:imgLayer>
                  </a14:imgProps>
                </a:ext>
                <a:ext uri="{28A0092B-C50C-407E-A947-70E740481C1C}">
                  <a14:useLocalDpi xmlns:a14="http://schemas.microsoft.com/office/drawing/2010/main"/>
                </a:ext>
              </a:extLst>
            </a:blip>
            <a:stretch>
              <a:fillRect/>
            </a:stretch>
          </a:blipFill>
        </p:spPr>
      </p:sp>
    </p:spTree>
    <p:extLst>
      <p:ext uri="{BB962C8B-B14F-4D97-AF65-F5344CB8AC3E}">
        <p14:creationId xmlns:p14="http://schemas.microsoft.com/office/powerpoint/2010/main" val="14905513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9EDB"/>
        </a:solidFill>
        <a:effectLst/>
      </p:bgPr>
    </p:bg>
    <p:spTree>
      <p:nvGrpSpPr>
        <p:cNvPr id="1" name=""/>
        <p:cNvGrpSpPr/>
        <p:nvPr/>
      </p:nvGrpSpPr>
      <p:grpSpPr>
        <a:xfrm>
          <a:off x="0" y="0"/>
          <a:ext cx="0" cy="0"/>
          <a:chOff x="0" y="0"/>
          <a:chExt cx="0" cy="0"/>
        </a:xfrm>
      </p:grpSpPr>
      <p:grpSp>
        <p:nvGrpSpPr>
          <p:cNvPr id="10" name="Group 19">
            <a:extLst>
              <a:ext uri="{FF2B5EF4-FFF2-40B4-BE49-F238E27FC236}">
                <a16:creationId xmlns:a16="http://schemas.microsoft.com/office/drawing/2014/main" id="{8943D161-E68F-6A5E-F5FC-97FA5290020B}"/>
              </a:ext>
            </a:extLst>
          </p:cNvPr>
          <p:cNvGrpSpPr>
            <a:grpSpLocks noChangeAspect="1"/>
          </p:cNvGrpSpPr>
          <p:nvPr/>
        </p:nvGrpSpPr>
        <p:grpSpPr>
          <a:xfrm>
            <a:off x="1626235" y="3465941"/>
            <a:ext cx="3186323" cy="3024913"/>
            <a:chOff x="0" y="0"/>
            <a:chExt cx="6350000" cy="6349975"/>
          </a:xfrm>
        </p:grpSpPr>
        <p:sp>
          <p:nvSpPr>
            <p:cNvPr id="14" name="Freeform 20">
              <a:extLst>
                <a:ext uri="{FF2B5EF4-FFF2-40B4-BE49-F238E27FC236}">
                  <a16:creationId xmlns:a16="http://schemas.microsoft.com/office/drawing/2014/main" id="{086B6FD0-757D-41FD-756D-548B7424B849}"/>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FFFFFF"/>
            </a:solidFill>
            <a:ln w="12700">
              <a:noFill/>
            </a:ln>
          </p:spPr>
        </p:sp>
      </p:grpSp>
      <p:sp>
        <p:nvSpPr>
          <p:cNvPr id="5" name="TextBox 5"/>
          <p:cNvSpPr txBox="1"/>
          <p:nvPr/>
        </p:nvSpPr>
        <p:spPr>
          <a:xfrm>
            <a:off x="1120468" y="6929500"/>
            <a:ext cx="4197856" cy="1308050"/>
          </a:xfrm>
          <a:prstGeom prst="rect">
            <a:avLst/>
          </a:prstGeom>
          <a:ln>
            <a:noFill/>
          </a:ln>
        </p:spPr>
        <p:txBody>
          <a:bodyPr lIns="0" tIns="0" rIns="0" bIns="0" rtlCol="0" anchor="t">
            <a:spAutoFit/>
          </a:bodyPr>
          <a:lstStyle/>
          <a:p>
            <a:pPr marL="0" lvl="0" indent="0" algn="ctr">
              <a:lnSpc>
                <a:spcPts val="3380"/>
              </a:lnSpc>
            </a:pPr>
            <a:r>
              <a:rPr lang="en-US" sz="3200" b="1" dirty="0">
                <a:solidFill>
                  <a:schemeClr val="bg1"/>
                </a:solidFill>
                <a:latin typeface="BC Sans" pitchFamily="2" charset="0"/>
                <a:ea typeface="BC Sans" pitchFamily="2" charset="0"/>
              </a:rPr>
              <a:t>Primary </a:t>
            </a:r>
          </a:p>
          <a:p>
            <a:pPr marL="0" lvl="0" indent="0" algn="ctr">
              <a:lnSpc>
                <a:spcPts val="3380"/>
              </a:lnSpc>
            </a:pPr>
            <a:r>
              <a:rPr lang="en-US" sz="3200" b="1" dirty="0">
                <a:solidFill>
                  <a:schemeClr val="bg1"/>
                </a:solidFill>
                <a:latin typeface="BC Sans" pitchFamily="2" charset="0"/>
                <a:ea typeface="BC Sans" pitchFamily="2" charset="0"/>
              </a:rPr>
              <a:t>Producers &amp; Manufacturers </a:t>
            </a:r>
          </a:p>
        </p:txBody>
      </p:sp>
      <p:sp>
        <p:nvSpPr>
          <p:cNvPr id="30" name="Freeform 30"/>
          <p:cNvSpPr/>
          <p:nvPr/>
        </p:nvSpPr>
        <p:spPr>
          <a:xfrm>
            <a:off x="2282638" y="4113506"/>
            <a:ext cx="1873517" cy="1729782"/>
          </a:xfrm>
          <a:custGeom>
            <a:avLst/>
            <a:gdLst/>
            <a:ahLst/>
            <a:cxnLst/>
            <a:rect l="l" t="t" r="r" b="b"/>
            <a:pathLst>
              <a:path w="1275443" h="1275443">
                <a:moveTo>
                  <a:pt x="0" y="0"/>
                </a:moveTo>
                <a:lnTo>
                  <a:pt x="1275444" y="0"/>
                </a:lnTo>
                <a:lnTo>
                  <a:pt x="1275444" y="1275443"/>
                </a:lnTo>
                <a:lnTo>
                  <a:pt x="0" y="12754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 name="Group 19">
            <a:extLst>
              <a:ext uri="{FF2B5EF4-FFF2-40B4-BE49-F238E27FC236}">
                <a16:creationId xmlns:a16="http://schemas.microsoft.com/office/drawing/2014/main" id="{B73881AC-2922-9571-30E2-7C30E99CFF7C}"/>
              </a:ext>
            </a:extLst>
          </p:cNvPr>
          <p:cNvGrpSpPr>
            <a:grpSpLocks noChangeAspect="1"/>
          </p:cNvGrpSpPr>
          <p:nvPr/>
        </p:nvGrpSpPr>
        <p:grpSpPr>
          <a:xfrm>
            <a:off x="7550839" y="3465941"/>
            <a:ext cx="3186323" cy="3024913"/>
            <a:chOff x="0" y="0"/>
            <a:chExt cx="6350000" cy="6349975"/>
          </a:xfrm>
        </p:grpSpPr>
        <p:sp>
          <p:nvSpPr>
            <p:cNvPr id="6" name="Freeform 20">
              <a:extLst>
                <a:ext uri="{FF2B5EF4-FFF2-40B4-BE49-F238E27FC236}">
                  <a16:creationId xmlns:a16="http://schemas.microsoft.com/office/drawing/2014/main" id="{8E7B7217-94C2-8872-E47C-53D5471D6348}"/>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FFFFFF"/>
            </a:solidFill>
            <a:ln w="12700">
              <a:noFill/>
            </a:ln>
          </p:spPr>
        </p:sp>
      </p:grpSp>
      <p:sp>
        <p:nvSpPr>
          <p:cNvPr id="13" name="TextBox 13"/>
          <p:cNvSpPr txBox="1"/>
          <p:nvPr/>
        </p:nvSpPr>
        <p:spPr>
          <a:xfrm>
            <a:off x="7045072" y="6929500"/>
            <a:ext cx="4197855" cy="1308050"/>
          </a:xfrm>
          <a:prstGeom prst="rect">
            <a:avLst/>
          </a:prstGeom>
          <a:ln>
            <a:noFill/>
          </a:ln>
        </p:spPr>
        <p:txBody>
          <a:bodyPr lIns="0" tIns="0" rIns="0" bIns="0" rtlCol="0" anchor="t">
            <a:spAutoFit/>
          </a:bodyPr>
          <a:lstStyle/>
          <a:p>
            <a:pPr marL="0" lvl="0" indent="0" algn="ctr">
              <a:lnSpc>
                <a:spcPts val="3380"/>
              </a:lnSpc>
            </a:pPr>
            <a:r>
              <a:rPr lang="en-US" sz="3200" b="1" dirty="0">
                <a:solidFill>
                  <a:schemeClr val="bg1"/>
                </a:solidFill>
                <a:latin typeface="BC Sans" pitchFamily="2" charset="0"/>
                <a:ea typeface="BC Sans" pitchFamily="2" charset="0"/>
              </a:rPr>
              <a:t>Accreditation Authorities &amp; Certifying Bodies </a:t>
            </a:r>
          </a:p>
        </p:txBody>
      </p:sp>
      <p:sp>
        <p:nvSpPr>
          <p:cNvPr id="32" name="Freeform 32"/>
          <p:cNvSpPr/>
          <p:nvPr/>
        </p:nvSpPr>
        <p:spPr>
          <a:xfrm>
            <a:off x="8501959" y="4071315"/>
            <a:ext cx="1284082" cy="1814164"/>
          </a:xfrm>
          <a:custGeom>
            <a:avLst/>
            <a:gdLst/>
            <a:ahLst/>
            <a:cxnLst/>
            <a:rect l="l" t="t" r="r" b="b"/>
            <a:pathLst>
              <a:path w="816216" h="1289996">
                <a:moveTo>
                  <a:pt x="0" y="0"/>
                </a:moveTo>
                <a:lnTo>
                  <a:pt x="816216" y="0"/>
                </a:lnTo>
                <a:lnTo>
                  <a:pt x="816216" y="1289996"/>
                </a:lnTo>
                <a:lnTo>
                  <a:pt x="0" y="1289996"/>
                </a:lnTo>
                <a:lnTo>
                  <a:pt x="0" y="0"/>
                </a:lnTo>
                <a:close/>
              </a:path>
            </a:pathLst>
          </a:custGeom>
          <a: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p:spPr>
      </p:sp>
      <p:grpSp>
        <p:nvGrpSpPr>
          <p:cNvPr id="19" name="Group 19"/>
          <p:cNvGrpSpPr>
            <a:grpSpLocks noChangeAspect="1"/>
          </p:cNvGrpSpPr>
          <p:nvPr/>
        </p:nvGrpSpPr>
        <p:grpSpPr>
          <a:xfrm>
            <a:off x="13493308" y="3465941"/>
            <a:ext cx="3186323" cy="3024913"/>
            <a:chOff x="0" y="0"/>
            <a:chExt cx="6350000" cy="6349975"/>
          </a:xfrm>
        </p:grpSpPr>
        <p:sp>
          <p:nvSpPr>
            <p:cNvPr id="20" name="Freeform 2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FFFFFF"/>
            </a:solidFill>
            <a:ln w="12700">
              <a:noFill/>
            </a:ln>
          </p:spPr>
        </p:sp>
      </p:grpSp>
      <p:sp>
        <p:nvSpPr>
          <p:cNvPr id="21" name="TextBox 21"/>
          <p:cNvSpPr txBox="1"/>
          <p:nvPr/>
        </p:nvSpPr>
        <p:spPr>
          <a:xfrm>
            <a:off x="12582184" y="6929500"/>
            <a:ext cx="5008569" cy="872034"/>
          </a:xfrm>
          <a:prstGeom prst="rect">
            <a:avLst/>
          </a:prstGeom>
          <a:ln>
            <a:noFill/>
          </a:ln>
        </p:spPr>
        <p:txBody>
          <a:bodyPr lIns="0" tIns="0" rIns="0" bIns="0" rtlCol="0" anchor="t">
            <a:spAutoFit/>
          </a:bodyPr>
          <a:lstStyle/>
          <a:p>
            <a:pPr marL="0" lvl="0" indent="0" algn="ctr">
              <a:lnSpc>
                <a:spcPts val="3380"/>
              </a:lnSpc>
            </a:pPr>
            <a:r>
              <a:rPr lang="en-US" sz="3200" b="1" dirty="0">
                <a:solidFill>
                  <a:schemeClr val="bg1"/>
                </a:solidFill>
                <a:latin typeface="BC Sans" pitchFamily="2" charset="0"/>
                <a:ea typeface="BC Sans" pitchFamily="2" charset="0"/>
              </a:rPr>
              <a:t>Software</a:t>
            </a:r>
          </a:p>
          <a:p>
            <a:pPr marL="0" lvl="0" indent="0" algn="ctr">
              <a:lnSpc>
                <a:spcPts val="3380"/>
              </a:lnSpc>
            </a:pPr>
            <a:r>
              <a:rPr lang="en-US" sz="3200" b="1" dirty="0">
                <a:solidFill>
                  <a:schemeClr val="bg1"/>
                </a:solidFill>
                <a:latin typeface="BC Sans" pitchFamily="2" charset="0"/>
                <a:ea typeface="BC Sans" pitchFamily="2" charset="0"/>
              </a:rPr>
              <a:t> Providers</a:t>
            </a:r>
          </a:p>
        </p:txBody>
      </p:sp>
      <p:sp>
        <p:nvSpPr>
          <p:cNvPr id="34" name="Freeform 34"/>
          <p:cNvSpPr/>
          <p:nvPr/>
        </p:nvSpPr>
        <p:spPr>
          <a:xfrm>
            <a:off x="13928691" y="4099091"/>
            <a:ext cx="2315556" cy="1758613"/>
          </a:xfrm>
          <a:custGeom>
            <a:avLst/>
            <a:gdLst/>
            <a:ahLst/>
            <a:cxnLst/>
            <a:rect l="l" t="t" r="r" b="b"/>
            <a:pathLst>
              <a:path w="1490734" h="1192587">
                <a:moveTo>
                  <a:pt x="0" y="0"/>
                </a:moveTo>
                <a:lnTo>
                  <a:pt x="1490734" y="0"/>
                </a:lnTo>
                <a:lnTo>
                  <a:pt x="1490734" y="1192588"/>
                </a:lnTo>
                <a:lnTo>
                  <a:pt x="0" y="119258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7" name="TextBox 37"/>
          <p:cNvSpPr txBox="1"/>
          <p:nvPr/>
        </p:nvSpPr>
        <p:spPr>
          <a:xfrm>
            <a:off x="1281144" y="490548"/>
            <a:ext cx="16194847" cy="1162028"/>
          </a:xfrm>
          <a:prstGeom prst="rect">
            <a:avLst/>
          </a:prstGeom>
        </p:spPr>
        <p:txBody>
          <a:bodyPr lIns="0" tIns="0" rIns="0" bIns="0" rtlCol="0" anchor="t">
            <a:spAutoFit/>
          </a:bodyPr>
          <a:lstStyle/>
          <a:p>
            <a:pPr algn="ctr">
              <a:lnSpc>
                <a:spcPts val="9073"/>
              </a:lnSpc>
            </a:pPr>
            <a:r>
              <a:rPr lang="en-US" sz="8248" b="1">
                <a:solidFill>
                  <a:srgbClr val="FFFFFF"/>
                </a:solidFill>
                <a:latin typeface="BC Sans" pitchFamily="2" charset="0"/>
                <a:ea typeface="BC Sans" pitchFamily="2" charset="0"/>
              </a:rPr>
              <a:t>Value of Participation</a:t>
            </a:r>
          </a:p>
        </p:txBody>
      </p:sp>
      <p:sp>
        <p:nvSpPr>
          <p:cNvPr id="39" name="Freeform 29">
            <a:extLst>
              <a:ext uri="{FF2B5EF4-FFF2-40B4-BE49-F238E27FC236}">
                <a16:creationId xmlns:a16="http://schemas.microsoft.com/office/drawing/2014/main" id="{C4D1393F-FE92-DD36-05FA-D841484392AB}"/>
              </a:ext>
            </a:extLst>
          </p:cNvPr>
          <p:cNvSpPr/>
          <p:nvPr/>
        </p:nvSpPr>
        <p:spPr>
          <a:xfrm>
            <a:off x="14841358" y="9112214"/>
            <a:ext cx="2869318" cy="865063"/>
          </a:xfrm>
          <a:custGeom>
            <a:avLst/>
            <a:gdLst/>
            <a:ahLst/>
            <a:cxnLst/>
            <a:rect l="l" t="t" r="r" b="b"/>
            <a:pathLst>
              <a:path w="2869318" h="865063">
                <a:moveTo>
                  <a:pt x="0" y="0"/>
                </a:moveTo>
                <a:lnTo>
                  <a:pt x="2869318" y="0"/>
                </a:lnTo>
                <a:lnTo>
                  <a:pt x="2869318" y="865063"/>
                </a:lnTo>
                <a:lnTo>
                  <a:pt x="0" y="865063"/>
                </a:lnTo>
                <a:lnTo>
                  <a:pt x="0" y="0"/>
                </a:lnTo>
                <a:close/>
              </a:path>
            </a:pathLst>
          </a:custGeom>
          <a:blipFill>
            <a:blip r:embed="rId9" cstate="screen">
              <a:duotone>
                <a:prstClr val="black"/>
                <a:schemeClr val="bg1">
                  <a:tint val="45000"/>
                  <a:satMod val="400000"/>
                </a:schemeClr>
              </a:duotone>
              <a:extLst>
                <a:ext uri="{BEBA8EAE-BF5A-486C-A8C5-ECC9F3942E4B}">
                  <a14:imgProps xmlns:a14="http://schemas.microsoft.com/office/drawing/2010/main">
                    <a14:imgLayer r:embed="rId10">
                      <a14:imgEffect>
                        <a14:artisticPencilSketch/>
                      </a14:imgEffect>
                      <a14:imgEffect>
                        <a14:saturation sat="0"/>
                      </a14:imgEffect>
                    </a14:imgLayer>
                  </a14:imgProps>
                </a:ext>
                <a:ext uri="{28A0092B-C50C-407E-A947-70E740481C1C}">
                  <a14:useLocalDpi xmlns:a14="http://schemas.microsoft.com/office/drawing/2010/main"/>
                </a:ext>
              </a:extLst>
            </a:blip>
            <a:stretch>
              <a:fillRect/>
            </a:stretch>
          </a:blipFill>
        </p:spPr>
      </p:sp>
    </p:spTree>
    <p:extLst>
      <p:ext uri="{BB962C8B-B14F-4D97-AF65-F5344CB8AC3E}">
        <p14:creationId xmlns:p14="http://schemas.microsoft.com/office/powerpoint/2010/main" val="2643782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B92E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a:solidFill>
            <a:srgbClr val="009EDB"/>
          </a:solidFill>
        </p:grpSpPr>
        <p:sp>
          <p:nvSpPr>
            <p:cNvPr id="3" name="AutoShape 3"/>
            <p:cNvSpPr/>
            <p:nvPr/>
          </p:nvSpPr>
          <p:spPr>
            <a:xfrm>
              <a:off x="0" y="0"/>
              <a:ext cx="8128000" cy="13716000"/>
            </a:xfrm>
            <a:prstGeom prst="rect">
              <a:avLst/>
            </a:prstGeom>
            <a:grpFill/>
          </p:spPr>
        </p:sp>
        <p:pic>
          <p:nvPicPr>
            <p:cNvPr id="4" name="Picture 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8128000" y="0"/>
              <a:ext cx="8128000" cy="13716000"/>
            </a:xfrm>
            <a:prstGeom prst="rect">
              <a:avLst/>
            </a:prstGeom>
            <a:grpFill/>
          </p:spPr>
        </p:pic>
        <p:pic>
          <p:nvPicPr>
            <p:cNvPr id="5" name="Picture 5"/>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6256000" y="0"/>
              <a:ext cx="8128000" cy="13716000"/>
            </a:xfrm>
            <a:prstGeom prst="rect">
              <a:avLst/>
            </a:prstGeom>
            <a:grpFill/>
          </p:spPr>
        </p:pic>
      </p:grpSp>
      <p:grpSp>
        <p:nvGrpSpPr>
          <p:cNvPr id="6" name="Group 6"/>
          <p:cNvGrpSpPr/>
          <p:nvPr/>
        </p:nvGrpSpPr>
        <p:grpSpPr>
          <a:xfrm>
            <a:off x="12132151" y="0"/>
            <a:ext cx="6155849" cy="10444455"/>
            <a:chOff x="0" y="0"/>
            <a:chExt cx="1621294" cy="2750803"/>
          </a:xfrm>
        </p:grpSpPr>
        <p:sp>
          <p:nvSpPr>
            <p:cNvPr id="7" name="Freeform 7"/>
            <p:cNvSpPr/>
            <p:nvPr/>
          </p:nvSpPr>
          <p:spPr>
            <a:xfrm>
              <a:off x="0" y="0"/>
              <a:ext cx="1621294" cy="2750803"/>
            </a:xfrm>
            <a:custGeom>
              <a:avLst/>
              <a:gdLst/>
              <a:ahLst/>
              <a:cxnLst/>
              <a:rect l="l" t="t" r="r" b="b"/>
              <a:pathLst>
                <a:path w="1621294" h="2750803">
                  <a:moveTo>
                    <a:pt x="0" y="0"/>
                  </a:moveTo>
                  <a:lnTo>
                    <a:pt x="1621294" y="0"/>
                  </a:lnTo>
                  <a:lnTo>
                    <a:pt x="1621294" y="2750803"/>
                  </a:lnTo>
                  <a:lnTo>
                    <a:pt x="0" y="2750803"/>
                  </a:lnTo>
                  <a:close/>
                </a:path>
              </a:pathLst>
            </a:custGeom>
            <a:solidFill>
              <a:srgbClr val="FFFFFF"/>
            </a:solidFill>
          </p:spPr>
        </p:sp>
        <p:sp>
          <p:nvSpPr>
            <p:cNvPr id="8" name="TextBox 8"/>
            <p:cNvSpPr txBox="1"/>
            <p:nvPr/>
          </p:nvSpPr>
          <p:spPr>
            <a:xfrm>
              <a:off x="0" y="-28575"/>
              <a:ext cx="812800" cy="841375"/>
            </a:xfrm>
            <a:prstGeom prst="rect">
              <a:avLst/>
            </a:prstGeom>
          </p:spPr>
          <p:txBody>
            <a:bodyPr lIns="50800" tIns="50800" rIns="50800" bIns="50800" rtlCol="0" anchor="ctr"/>
            <a:lstStyle/>
            <a:p>
              <a:pPr algn="ctr">
                <a:lnSpc>
                  <a:spcPts val="3380"/>
                </a:lnSpc>
              </a:pPr>
              <a:endParaRPr/>
            </a:p>
          </p:txBody>
        </p:sp>
      </p:grpSp>
      <p:sp>
        <p:nvSpPr>
          <p:cNvPr id="9" name="Freeform 9"/>
          <p:cNvSpPr/>
          <p:nvPr/>
        </p:nvSpPr>
        <p:spPr>
          <a:xfrm>
            <a:off x="13783704" y="1523872"/>
            <a:ext cx="2852742" cy="2852742"/>
          </a:xfrm>
          <a:custGeom>
            <a:avLst/>
            <a:gdLst/>
            <a:ahLst/>
            <a:cxnLst/>
            <a:rect l="l" t="t" r="r" b="b"/>
            <a:pathLst>
              <a:path w="2852742" h="2852742">
                <a:moveTo>
                  <a:pt x="0" y="0"/>
                </a:moveTo>
                <a:lnTo>
                  <a:pt x="2852743" y="0"/>
                </a:lnTo>
                <a:lnTo>
                  <a:pt x="2852743" y="2852742"/>
                </a:lnTo>
                <a:lnTo>
                  <a:pt x="0" y="2852742"/>
                </a:lnTo>
                <a:lnTo>
                  <a:pt x="0" y="0"/>
                </a:lnTo>
                <a:close/>
              </a:path>
            </a:pathLst>
          </a:custGeom>
          <a:blipFill>
            <a:blip r:embed="rId4"/>
            <a:stretch>
              <a:fillRect/>
            </a:stretch>
          </a:blipFill>
        </p:spPr>
      </p:sp>
      <p:sp>
        <p:nvSpPr>
          <p:cNvPr id="11" name="Freeform 11"/>
          <p:cNvSpPr/>
          <p:nvPr/>
        </p:nvSpPr>
        <p:spPr>
          <a:xfrm>
            <a:off x="1028700" y="4522631"/>
            <a:ext cx="1877342" cy="279255"/>
          </a:xfrm>
          <a:custGeom>
            <a:avLst/>
            <a:gdLst/>
            <a:ahLst/>
            <a:cxnLst/>
            <a:rect l="l" t="t" r="r" b="b"/>
            <a:pathLst>
              <a:path w="1877342" h="279255">
                <a:moveTo>
                  <a:pt x="0" y="0"/>
                </a:moveTo>
                <a:lnTo>
                  <a:pt x="1877342" y="0"/>
                </a:lnTo>
                <a:lnTo>
                  <a:pt x="1877342" y="279255"/>
                </a:lnTo>
                <a:lnTo>
                  <a:pt x="0" y="279255"/>
                </a:lnTo>
                <a:lnTo>
                  <a:pt x="0" y="0"/>
                </a:lnTo>
                <a:close/>
              </a:path>
            </a:pathLst>
          </a:custGeom>
          <a: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p:spPr>
      </p:sp>
      <p:sp>
        <p:nvSpPr>
          <p:cNvPr id="12" name="TextBox 12"/>
          <p:cNvSpPr txBox="1"/>
          <p:nvPr/>
        </p:nvSpPr>
        <p:spPr>
          <a:xfrm>
            <a:off x="1028700" y="5283182"/>
            <a:ext cx="4616346" cy="511810"/>
          </a:xfrm>
          <a:prstGeom prst="rect">
            <a:avLst/>
          </a:prstGeom>
        </p:spPr>
        <p:txBody>
          <a:bodyPr lIns="0" tIns="0" rIns="0" bIns="0" rtlCol="0" anchor="t">
            <a:spAutoFit/>
          </a:bodyPr>
          <a:lstStyle/>
          <a:p>
            <a:pPr>
              <a:lnSpc>
                <a:spcPts val="4160"/>
              </a:lnSpc>
              <a:spcBef>
                <a:spcPct val="0"/>
              </a:spcBef>
            </a:pPr>
            <a:r>
              <a:rPr lang="en-US" sz="3200" i="1" spc="-96">
                <a:solidFill>
                  <a:srgbClr val="FFFFFF"/>
                </a:solidFill>
                <a:latin typeface="BC Sans" pitchFamily="2" charset="0"/>
                <a:ea typeface="BC Sans" pitchFamily="2" charset="0"/>
              </a:rPr>
              <a:t>Managing Director </a:t>
            </a:r>
          </a:p>
        </p:txBody>
      </p:sp>
      <p:sp>
        <p:nvSpPr>
          <p:cNvPr id="13" name="TextBox 13"/>
          <p:cNvSpPr txBox="1"/>
          <p:nvPr/>
        </p:nvSpPr>
        <p:spPr>
          <a:xfrm>
            <a:off x="1028700" y="1756946"/>
            <a:ext cx="4021516" cy="2310394"/>
          </a:xfrm>
          <a:prstGeom prst="rect">
            <a:avLst/>
          </a:prstGeom>
        </p:spPr>
        <p:txBody>
          <a:bodyPr lIns="0" tIns="0" rIns="0" bIns="0" rtlCol="0" anchor="t">
            <a:spAutoFit/>
          </a:bodyPr>
          <a:lstStyle/>
          <a:p>
            <a:pPr>
              <a:lnSpc>
                <a:spcPts val="9202"/>
              </a:lnSpc>
              <a:spcBef>
                <a:spcPct val="0"/>
              </a:spcBef>
            </a:pPr>
            <a:r>
              <a:rPr lang="en-US" sz="7079" spc="-212">
                <a:solidFill>
                  <a:srgbClr val="FFFFFF"/>
                </a:solidFill>
                <a:latin typeface="BC Sans" pitchFamily="2" charset="0"/>
                <a:ea typeface="BC Sans" pitchFamily="2" charset="0"/>
              </a:rPr>
              <a:t>Steve </a:t>
            </a:r>
            <a:r>
              <a:rPr lang="en-US" sz="7079" spc="-212" err="1">
                <a:solidFill>
                  <a:srgbClr val="FFFFFF"/>
                </a:solidFill>
                <a:latin typeface="BC Sans" pitchFamily="2" charset="0"/>
                <a:ea typeface="BC Sans" pitchFamily="2" charset="0"/>
              </a:rPr>
              <a:t>Capell</a:t>
            </a:r>
            <a:r>
              <a:rPr lang="en-US" sz="7079" spc="-212">
                <a:solidFill>
                  <a:srgbClr val="FFFFFF"/>
                </a:solidFill>
                <a:latin typeface="BC Sans" pitchFamily="2" charset="0"/>
                <a:ea typeface="BC Sans" pitchFamily="2" charset="0"/>
              </a:rPr>
              <a:t>  </a:t>
            </a:r>
          </a:p>
        </p:txBody>
      </p:sp>
      <p:sp>
        <p:nvSpPr>
          <p:cNvPr id="14" name="TextBox 14"/>
          <p:cNvSpPr txBox="1"/>
          <p:nvPr/>
        </p:nvSpPr>
        <p:spPr>
          <a:xfrm>
            <a:off x="1028700" y="6069357"/>
            <a:ext cx="4616346" cy="511810"/>
          </a:xfrm>
          <a:prstGeom prst="rect">
            <a:avLst/>
          </a:prstGeom>
        </p:spPr>
        <p:txBody>
          <a:bodyPr lIns="0" tIns="0" rIns="0" bIns="0" rtlCol="0" anchor="t">
            <a:spAutoFit/>
          </a:bodyPr>
          <a:lstStyle/>
          <a:p>
            <a:pPr>
              <a:lnSpc>
                <a:spcPts val="4160"/>
              </a:lnSpc>
              <a:spcBef>
                <a:spcPct val="0"/>
              </a:spcBef>
            </a:pPr>
            <a:r>
              <a:rPr lang="en-US" sz="3200" spc="-96">
                <a:solidFill>
                  <a:srgbClr val="FFFFFF"/>
                </a:solidFill>
                <a:latin typeface="BC Sans" pitchFamily="2" charset="0"/>
                <a:ea typeface="BC Sans" pitchFamily="2" charset="0"/>
              </a:rPr>
              <a:t>Go Source Pty Ltd. </a:t>
            </a:r>
          </a:p>
        </p:txBody>
      </p:sp>
      <p:sp>
        <p:nvSpPr>
          <p:cNvPr id="15" name="TextBox 15"/>
          <p:cNvSpPr txBox="1"/>
          <p:nvPr/>
        </p:nvSpPr>
        <p:spPr>
          <a:xfrm>
            <a:off x="1028700" y="6853582"/>
            <a:ext cx="4913760" cy="511810"/>
          </a:xfrm>
          <a:prstGeom prst="rect">
            <a:avLst/>
          </a:prstGeom>
        </p:spPr>
        <p:txBody>
          <a:bodyPr lIns="0" tIns="0" rIns="0" bIns="0" rtlCol="0" anchor="t">
            <a:spAutoFit/>
          </a:bodyPr>
          <a:lstStyle/>
          <a:p>
            <a:pPr>
              <a:lnSpc>
                <a:spcPts val="4160"/>
              </a:lnSpc>
              <a:spcBef>
                <a:spcPct val="0"/>
              </a:spcBef>
            </a:pPr>
            <a:r>
              <a:rPr lang="en-US" sz="3200" spc="-96">
                <a:solidFill>
                  <a:srgbClr val="FFFFFF"/>
                </a:solidFill>
                <a:latin typeface="BC Sans" pitchFamily="2" charset="0"/>
                <a:ea typeface="BC Sans" pitchFamily="2" charset="0"/>
              </a:rPr>
              <a:t>Steve.Capell@gmail.com</a:t>
            </a:r>
          </a:p>
        </p:txBody>
      </p:sp>
      <p:pic>
        <p:nvPicPr>
          <p:cNvPr id="16" name="Picture 16" descr="Qr code&#10;&#10;Description automatically generated">
            <a:extLst>
              <a:ext uri="{FF2B5EF4-FFF2-40B4-BE49-F238E27FC236}">
                <a16:creationId xmlns:a16="http://schemas.microsoft.com/office/drawing/2014/main" id="{4FC73FF0-91DD-3D5D-FDC7-300BE0E3A9BF}"/>
              </a:ext>
            </a:extLst>
          </p:cNvPr>
          <p:cNvPicPr>
            <a:picLocks noChangeAspect="1"/>
          </p:cNvPicPr>
          <p:nvPr/>
        </p:nvPicPr>
        <p:blipFill>
          <a:blip r:embed="rId7"/>
          <a:stretch>
            <a:fillRect/>
          </a:stretch>
        </p:blipFill>
        <p:spPr>
          <a:xfrm>
            <a:off x="13142934" y="4805297"/>
            <a:ext cx="4105405" cy="408974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841358" y="9112214"/>
            <a:ext cx="2869318" cy="865063"/>
          </a:xfrm>
          <a:custGeom>
            <a:avLst/>
            <a:gdLst/>
            <a:ahLst/>
            <a:cxnLst/>
            <a:rect l="l" t="t" r="r" b="b"/>
            <a:pathLst>
              <a:path w="2869318" h="865063">
                <a:moveTo>
                  <a:pt x="0" y="0"/>
                </a:moveTo>
                <a:lnTo>
                  <a:pt x="2869318" y="0"/>
                </a:lnTo>
                <a:lnTo>
                  <a:pt x="2869318" y="865063"/>
                </a:lnTo>
                <a:lnTo>
                  <a:pt x="0" y="865063"/>
                </a:lnTo>
                <a:lnTo>
                  <a:pt x="0" y="0"/>
                </a:lnTo>
                <a:close/>
              </a:path>
            </a:pathLst>
          </a:custGeom>
          <a:blipFill>
            <a:blip r:embed="rId3" cstate="screen">
              <a:extLst>
                <a:ext uri="{28A0092B-C50C-407E-A947-70E740481C1C}">
                  <a14:useLocalDpi xmlns:a14="http://schemas.microsoft.com/office/drawing/2010/main"/>
                </a:ext>
              </a:extLst>
            </a:blip>
            <a:stretch>
              <a:fillRect/>
            </a:stretch>
          </a:blipFill>
        </p:spPr>
      </p:sp>
      <p:grpSp>
        <p:nvGrpSpPr>
          <p:cNvPr id="3" name="Group 3"/>
          <p:cNvGrpSpPr/>
          <p:nvPr/>
        </p:nvGrpSpPr>
        <p:grpSpPr>
          <a:xfrm>
            <a:off x="369481" y="2390012"/>
            <a:ext cx="5668560" cy="6576914"/>
            <a:chOff x="0" y="0"/>
            <a:chExt cx="1492954" cy="1732191"/>
          </a:xfrm>
        </p:grpSpPr>
        <p:sp>
          <p:nvSpPr>
            <p:cNvPr id="4" name="Freeform 4"/>
            <p:cNvSpPr/>
            <p:nvPr/>
          </p:nvSpPr>
          <p:spPr>
            <a:xfrm>
              <a:off x="0" y="0"/>
              <a:ext cx="1492954" cy="1732192"/>
            </a:xfrm>
            <a:custGeom>
              <a:avLst/>
              <a:gdLst/>
              <a:ahLst/>
              <a:cxnLst/>
              <a:rect l="l" t="t" r="r" b="b"/>
              <a:pathLst>
                <a:path w="1492954" h="1732192">
                  <a:moveTo>
                    <a:pt x="0" y="0"/>
                  </a:moveTo>
                  <a:lnTo>
                    <a:pt x="1492954" y="0"/>
                  </a:lnTo>
                  <a:lnTo>
                    <a:pt x="1492954" y="1732192"/>
                  </a:lnTo>
                  <a:lnTo>
                    <a:pt x="0" y="1732192"/>
                  </a:lnTo>
                  <a:close/>
                </a:path>
              </a:pathLst>
            </a:custGeom>
            <a:solidFill>
              <a:srgbClr val="D9D9D9">
                <a:alpha val="42745"/>
              </a:srgbClr>
            </a:solidFill>
          </p:spPr>
        </p:sp>
        <p:sp>
          <p:nvSpPr>
            <p:cNvPr id="5" name="TextBox 5"/>
            <p:cNvSpPr txBox="1"/>
            <p:nvPr/>
          </p:nvSpPr>
          <p:spPr>
            <a:xfrm>
              <a:off x="0" y="-28575"/>
              <a:ext cx="812800" cy="841375"/>
            </a:xfrm>
            <a:prstGeom prst="rect">
              <a:avLst/>
            </a:prstGeom>
          </p:spPr>
          <p:txBody>
            <a:bodyPr lIns="50800" tIns="50800" rIns="50800" bIns="50800" rtlCol="0" anchor="ctr"/>
            <a:lstStyle/>
            <a:p>
              <a:pPr algn="ctr">
                <a:lnSpc>
                  <a:spcPts val="3380"/>
                </a:lnSpc>
              </a:pPr>
              <a:endParaRPr/>
            </a:p>
          </p:txBody>
        </p:sp>
      </p:grpSp>
      <p:grpSp>
        <p:nvGrpSpPr>
          <p:cNvPr id="6" name="Group 6"/>
          <p:cNvGrpSpPr/>
          <p:nvPr/>
        </p:nvGrpSpPr>
        <p:grpSpPr>
          <a:xfrm>
            <a:off x="6309720" y="2390012"/>
            <a:ext cx="5668560" cy="6576914"/>
            <a:chOff x="0" y="0"/>
            <a:chExt cx="1492954" cy="1732191"/>
          </a:xfrm>
        </p:grpSpPr>
        <p:sp>
          <p:nvSpPr>
            <p:cNvPr id="7" name="Freeform 7"/>
            <p:cNvSpPr/>
            <p:nvPr/>
          </p:nvSpPr>
          <p:spPr>
            <a:xfrm>
              <a:off x="0" y="0"/>
              <a:ext cx="1492954" cy="1732192"/>
            </a:xfrm>
            <a:custGeom>
              <a:avLst/>
              <a:gdLst/>
              <a:ahLst/>
              <a:cxnLst/>
              <a:rect l="l" t="t" r="r" b="b"/>
              <a:pathLst>
                <a:path w="1492954" h="1732192">
                  <a:moveTo>
                    <a:pt x="0" y="0"/>
                  </a:moveTo>
                  <a:lnTo>
                    <a:pt x="1492954" y="0"/>
                  </a:lnTo>
                  <a:lnTo>
                    <a:pt x="1492954" y="1732192"/>
                  </a:lnTo>
                  <a:lnTo>
                    <a:pt x="0" y="1732192"/>
                  </a:lnTo>
                  <a:close/>
                </a:path>
              </a:pathLst>
            </a:custGeom>
            <a:solidFill>
              <a:srgbClr val="D9D9D9">
                <a:alpha val="42745"/>
              </a:srgbClr>
            </a:solidFill>
          </p:spPr>
        </p:sp>
        <p:sp>
          <p:nvSpPr>
            <p:cNvPr id="8" name="TextBox 8"/>
            <p:cNvSpPr txBox="1"/>
            <p:nvPr/>
          </p:nvSpPr>
          <p:spPr>
            <a:xfrm>
              <a:off x="0" y="-28575"/>
              <a:ext cx="812800" cy="841375"/>
            </a:xfrm>
            <a:prstGeom prst="rect">
              <a:avLst/>
            </a:prstGeom>
          </p:spPr>
          <p:txBody>
            <a:bodyPr lIns="50800" tIns="50800" rIns="50800" bIns="50800" rtlCol="0" anchor="ctr"/>
            <a:lstStyle/>
            <a:p>
              <a:pPr algn="ctr">
                <a:lnSpc>
                  <a:spcPts val="3380"/>
                </a:lnSpc>
              </a:pPr>
              <a:endParaRPr/>
            </a:p>
          </p:txBody>
        </p:sp>
      </p:grpSp>
      <p:grpSp>
        <p:nvGrpSpPr>
          <p:cNvPr id="9" name="Group 9"/>
          <p:cNvGrpSpPr/>
          <p:nvPr/>
        </p:nvGrpSpPr>
        <p:grpSpPr>
          <a:xfrm>
            <a:off x="12249959" y="2390012"/>
            <a:ext cx="5668560" cy="6576914"/>
            <a:chOff x="0" y="0"/>
            <a:chExt cx="1492954" cy="1732191"/>
          </a:xfrm>
        </p:grpSpPr>
        <p:sp>
          <p:nvSpPr>
            <p:cNvPr id="10" name="Freeform 10"/>
            <p:cNvSpPr/>
            <p:nvPr/>
          </p:nvSpPr>
          <p:spPr>
            <a:xfrm>
              <a:off x="0" y="0"/>
              <a:ext cx="1492954" cy="1732192"/>
            </a:xfrm>
            <a:custGeom>
              <a:avLst/>
              <a:gdLst/>
              <a:ahLst/>
              <a:cxnLst/>
              <a:rect l="l" t="t" r="r" b="b"/>
              <a:pathLst>
                <a:path w="1492954" h="1732192">
                  <a:moveTo>
                    <a:pt x="0" y="0"/>
                  </a:moveTo>
                  <a:lnTo>
                    <a:pt x="1492954" y="0"/>
                  </a:lnTo>
                  <a:lnTo>
                    <a:pt x="1492954" y="1732192"/>
                  </a:lnTo>
                  <a:lnTo>
                    <a:pt x="0" y="1732192"/>
                  </a:lnTo>
                  <a:close/>
                </a:path>
              </a:pathLst>
            </a:custGeom>
            <a:solidFill>
              <a:srgbClr val="D9D9D9">
                <a:alpha val="42745"/>
              </a:srgbClr>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3380"/>
                </a:lnSpc>
              </a:pPr>
              <a:endParaRPr/>
            </a:p>
          </p:txBody>
        </p:sp>
      </p:grpSp>
      <p:sp>
        <p:nvSpPr>
          <p:cNvPr id="12" name="Freeform 12"/>
          <p:cNvSpPr/>
          <p:nvPr/>
        </p:nvSpPr>
        <p:spPr>
          <a:xfrm>
            <a:off x="2126464" y="3186057"/>
            <a:ext cx="2154594" cy="2154594"/>
          </a:xfrm>
          <a:custGeom>
            <a:avLst/>
            <a:gdLst/>
            <a:ahLst/>
            <a:cxnLst/>
            <a:rect l="l" t="t" r="r" b="b"/>
            <a:pathLst>
              <a:path w="2154594" h="2154594">
                <a:moveTo>
                  <a:pt x="0" y="0"/>
                </a:moveTo>
                <a:lnTo>
                  <a:pt x="2154594" y="0"/>
                </a:lnTo>
                <a:lnTo>
                  <a:pt x="2154594" y="2154594"/>
                </a:lnTo>
                <a:lnTo>
                  <a:pt x="0" y="2154594"/>
                </a:lnTo>
                <a:lnTo>
                  <a:pt x="0" y="0"/>
                </a:lnTo>
                <a:close/>
              </a:path>
            </a:pathLst>
          </a:custGeom>
          <a: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a:blipFill>
        </p:spPr>
      </p:sp>
      <p:sp>
        <p:nvSpPr>
          <p:cNvPr id="13" name="Freeform 13"/>
          <p:cNvSpPr/>
          <p:nvPr/>
        </p:nvSpPr>
        <p:spPr>
          <a:xfrm>
            <a:off x="7869552" y="2988906"/>
            <a:ext cx="2548896" cy="2548896"/>
          </a:xfrm>
          <a:custGeom>
            <a:avLst/>
            <a:gdLst/>
            <a:ahLst/>
            <a:cxnLst/>
            <a:rect l="l" t="t" r="r" b="b"/>
            <a:pathLst>
              <a:path w="2548896" h="2548896">
                <a:moveTo>
                  <a:pt x="0" y="0"/>
                </a:moveTo>
                <a:lnTo>
                  <a:pt x="2548896" y="0"/>
                </a:lnTo>
                <a:lnTo>
                  <a:pt x="2548896" y="2548896"/>
                </a:lnTo>
                <a:lnTo>
                  <a:pt x="0" y="25488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13459966" y="2786482"/>
            <a:ext cx="3248546" cy="2554169"/>
          </a:xfrm>
          <a:custGeom>
            <a:avLst/>
            <a:gdLst/>
            <a:ahLst/>
            <a:cxnLst/>
            <a:rect l="l" t="t" r="r" b="b"/>
            <a:pathLst>
              <a:path w="3248546" h="2554169">
                <a:moveTo>
                  <a:pt x="0" y="0"/>
                </a:moveTo>
                <a:lnTo>
                  <a:pt x="3248546" y="0"/>
                </a:lnTo>
                <a:lnTo>
                  <a:pt x="3248546" y="2554169"/>
                </a:lnTo>
                <a:lnTo>
                  <a:pt x="0" y="2554169"/>
                </a:lnTo>
                <a:lnTo>
                  <a:pt x="0" y="0"/>
                </a:lnTo>
                <a:close/>
              </a:path>
            </a:pathLst>
          </a:custGeom>
          <a: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a:blipFill>
        </p:spPr>
      </p:sp>
      <p:sp>
        <p:nvSpPr>
          <p:cNvPr id="15" name="TextBox 15"/>
          <p:cNvSpPr txBox="1"/>
          <p:nvPr/>
        </p:nvSpPr>
        <p:spPr>
          <a:xfrm>
            <a:off x="3066174" y="496887"/>
            <a:ext cx="12155653" cy="1139825"/>
          </a:xfrm>
          <a:prstGeom prst="rect">
            <a:avLst/>
          </a:prstGeom>
        </p:spPr>
        <p:txBody>
          <a:bodyPr lIns="0" tIns="0" rIns="0" bIns="0" rtlCol="0" anchor="t">
            <a:spAutoFit/>
          </a:bodyPr>
          <a:lstStyle/>
          <a:p>
            <a:pPr algn="ctr">
              <a:lnSpc>
                <a:spcPts val="8800"/>
              </a:lnSpc>
            </a:pPr>
            <a:r>
              <a:rPr lang="en-US" sz="8000" b="1" dirty="0">
                <a:solidFill>
                  <a:srgbClr val="009EDB"/>
                </a:solidFill>
                <a:latin typeface="BC Sans" pitchFamily="2" charset="0"/>
                <a:ea typeface="BC Sans" pitchFamily="2" charset="0"/>
              </a:rPr>
              <a:t>Types of Participation </a:t>
            </a:r>
          </a:p>
        </p:txBody>
      </p:sp>
      <p:sp>
        <p:nvSpPr>
          <p:cNvPr id="16" name="TextBox 16"/>
          <p:cNvSpPr txBox="1"/>
          <p:nvPr/>
        </p:nvSpPr>
        <p:spPr>
          <a:xfrm>
            <a:off x="667137" y="6168363"/>
            <a:ext cx="5073247" cy="857250"/>
          </a:xfrm>
          <a:prstGeom prst="rect">
            <a:avLst/>
          </a:prstGeom>
        </p:spPr>
        <p:txBody>
          <a:bodyPr lIns="0" tIns="0" rIns="0" bIns="0" rtlCol="0" anchor="t">
            <a:spAutoFit/>
          </a:bodyPr>
          <a:lstStyle/>
          <a:p>
            <a:pPr algn="ctr">
              <a:lnSpc>
                <a:spcPts val="6600"/>
              </a:lnSpc>
            </a:pPr>
            <a:r>
              <a:rPr lang="en-US" sz="6000" b="1">
                <a:solidFill>
                  <a:srgbClr val="000000"/>
                </a:solidFill>
                <a:latin typeface="BC Sans" pitchFamily="2" charset="0"/>
                <a:ea typeface="BC Sans" pitchFamily="2" charset="0"/>
              </a:rPr>
              <a:t>Observer</a:t>
            </a:r>
          </a:p>
        </p:txBody>
      </p:sp>
      <p:sp>
        <p:nvSpPr>
          <p:cNvPr id="17" name="TextBox 17"/>
          <p:cNvSpPr txBox="1"/>
          <p:nvPr/>
        </p:nvSpPr>
        <p:spPr>
          <a:xfrm>
            <a:off x="6607377" y="6168363"/>
            <a:ext cx="5073247" cy="857250"/>
          </a:xfrm>
          <a:prstGeom prst="rect">
            <a:avLst/>
          </a:prstGeom>
        </p:spPr>
        <p:txBody>
          <a:bodyPr lIns="0" tIns="0" rIns="0" bIns="0" rtlCol="0" anchor="t">
            <a:spAutoFit/>
          </a:bodyPr>
          <a:lstStyle/>
          <a:p>
            <a:pPr algn="ctr">
              <a:lnSpc>
                <a:spcPts val="6600"/>
              </a:lnSpc>
            </a:pPr>
            <a:r>
              <a:rPr lang="en-US" sz="6000" b="1">
                <a:solidFill>
                  <a:srgbClr val="000000"/>
                </a:solidFill>
                <a:latin typeface="BC Sans" pitchFamily="2" charset="0"/>
                <a:ea typeface="BC Sans" pitchFamily="2" charset="0"/>
              </a:rPr>
              <a:t>Contributor</a:t>
            </a:r>
          </a:p>
        </p:txBody>
      </p:sp>
      <p:sp>
        <p:nvSpPr>
          <p:cNvPr id="18" name="TextBox 18"/>
          <p:cNvSpPr txBox="1"/>
          <p:nvPr/>
        </p:nvSpPr>
        <p:spPr>
          <a:xfrm>
            <a:off x="12547616" y="6168363"/>
            <a:ext cx="5073247" cy="857250"/>
          </a:xfrm>
          <a:prstGeom prst="rect">
            <a:avLst/>
          </a:prstGeom>
        </p:spPr>
        <p:txBody>
          <a:bodyPr lIns="0" tIns="0" rIns="0" bIns="0" rtlCol="0" anchor="t">
            <a:spAutoFit/>
          </a:bodyPr>
          <a:lstStyle/>
          <a:p>
            <a:pPr algn="ctr">
              <a:lnSpc>
                <a:spcPts val="6600"/>
              </a:lnSpc>
            </a:pPr>
            <a:r>
              <a:rPr lang="en-US" sz="6000" b="1">
                <a:solidFill>
                  <a:srgbClr val="000000"/>
                </a:solidFill>
                <a:latin typeface="BC Sans" pitchFamily="2" charset="0"/>
                <a:ea typeface="BC Sans" pitchFamily="2" charset="0"/>
              </a:rPr>
              <a:t>Implementer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8"/>
          <p:cNvSpPr txBox="1"/>
          <p:nvPr/>
        </p:nvSpPr>
        <p:spPr>
          <a:xfrm>
            <a:off x="11247534" y="3200211"/>
            <a:ext cx="5726443" cy="552011"/>
          </a:xfrm>
          <a:prstGeom prst="rect">
            <a:avLst/>
          </a:prstGeom>
        </p:spPr>
        <p:txBody>
          <a:bodyPr wrap="square" lIns="0" tIns="0" rIns="0" bIns="0" rtlCol="0" anchor="t">
            <a:spAutoFit/>
          </a:bodyPr>
          <a:lstStyle/>
          <a:p>
            <a:pPr marL="0" lvl="0" indent="0" algn="ctr">
              <a:lnSpc>
                <a:spcPts val="4535"/>
              </a:lnSpc>
              <a:spcBef>
                <a:spcPct val="0"/>
              </a:spcBef>
            </a:pPr>
            <a:r>
              <a:rPr lang="en-US" sz="3600" b="1">
                <a:solidFill>
                  <a:srgbClr val="FFFFFF"/>
                </a:solidFill>
                <a:latin typeface="BC Sans" pitchFamily="2" charset="0"/>
                <a:ea typeface="BC Sans" pitchFamily="2" charset="0"/>
              </a:rPr>
              <a:t>AUG 2023 – AUG 2024</a:t>
            </a:r>
          </a:p>
        </p:txBody>
      </p:sp>
      <p:sp>
        <p:nvSpPr>
          <p:cNvPr id="29" name="Freeform 29"/>
          <p:cNvSpPr/>
          <p:nvPr/>
        </p:nvSpPr>
        <p:spPr>
          <a:xfrm>
            <a:off x="14907351" y="9112214"/>
            <a:ext cx="2869318" cy="865063"/>
          </a:xfrm>
          <a:custGeom>
            <a:avLst/>
            <a:gdLst/>
            <a:ahLst/>
            <a:cxnLst/>
            <a:rect l="l" t="t" r="r" b="b"/>
            <a:pathLst>
              <a:path w="2869318" h="865063">
                <a:moveTo>
                  <a:pt x="0" y="0"/>
                </a:moveTo>
                <a:lnTo>
                  <a:pt x="2869318" y="0"/>
                </a:lnTo>
                <a:lnTo>
                  <a:pt x="2869318" y="865063"/>
                </a:lnTo>
                <a:lnTo>
                  <a:pt x="0" y="865063"/>
                </a:lnTo>
                <a:lnTo>
                  <a:pt x="0" y="0"/>
                </a:lnTo>
                <a:close/>
              </a:path>
            </a:pathLst>
          </a:custGeom>
          <a:blipFill>
            <a:blip r:embed="rId2" cstate="screen">
              <a:extLst>
                <a:ext uri="{28A0092B-C50C-407E-A947-70E740481C1C}">
                  <a14:useLocalDpi xmlns:a14="http://schemas.microsoft.com/office/drawing/2010/main"/>
                </a:ext>
              </a:extLst>
            </a:blip>
            <a:stretch>
              <a:fillRect/>
            </a:stretch>
          </a:blipFill>
        </p:spPr>
      </p:sp>
      <p:sp>
        <p:nvSpPr>
          <p:cNvPr id="30" name="TextBox 2">
            <a:extLst>
              <a:ext uri="{FF2B5EF4-FFF2-40B4-BE49-F238E27FC236}">
                <a16:creationId xmlns:a16="http://schemas.microsoft.com/office/drawing/2014/main" id="{76D9849E-334A-70CB-E924-E0EE152F339A}"/>
              </a:ext>
            </a:extLst>
          </p:cNvPr>
          <p:cNvSpPr txBox="1"/>
          <p:nvPr/>
        </p:nvSpPr>
        <p:spPr>
          <a:xfrm>
            <a:off x="1351898" y="1074538"/>
            <a:ext cx="6556931" cy="1139825"/>
          </a:xfrm>
          <a:prstGeom prst="rect">
            <a:avLst/>
          </a:prstGeom>
          <a:noFill/>
        </p:spPr>
        <p:txBody>
          <a:bodyPr lIns="0" tIns="0" rIns="0" bIns="0" rtlCol="0" anchor="t">
            <a:spAutoFit/>
          </a:bodyPr>
          <a:lstStyle/>
          <a:p>
            <a:pPr>
              <a:lnSpc>
                <a:spcPts val="8800"/>
              </a:lnSpc>
            </a:pPr>
            <a:r>
              <a:rPr lang="en-US" sz="8000" b="1" dirty="0">
                <a:solidFill>
                  <a:srgbClr val="009EDB"/>
                </a:solidFill>
                <a:latin typeface="BC Sans" pitchFamily="2" charset="0"/>
                <a:ea typeface="BC Sans" pitchFamily="2" charset="0"/>
              </a:rPr>
              <a:t>Timeline</a:t>
            </a:r>
          </a:p>
        </p:txBody>
      </p:sp>
      <p:graphicFrame>
        <p:nvGraphicFramePr>
          <p:cNvPr id="2" name="Table 9">
            <a:extLst>
              <a:ext uri="{FF2B5EF4-FFF2-40B4-BE49-F238E27FC236}">
                <a16:creationId xmlns:a16="http://schemas.microsoft.com/office/drawing/2014/main" id="{A7AF2897-1A57-2320-4702-05E22235892F}"/>
              </a:ext>
            </a:extLst>
          </p:cNvPr>
          <p:cNvGraphicFramePr>
            <a:graphicFrameLocks noGrp="1"/>
          </p:cNvGraphicFramePr>
          <p:nvPr>
            <p:extLst>
              <p:ext uri="{D42A27DB-BD31-4B8C-83A1-F6EECF244321}">
                <p14:modId xmlns:p14="http://schemas.microsoft.com/office/powerpoint/2010/main" val="3466492988"/>
              </p:ext>
            </p:extLst>
          </p:nvPr>
        </p:nvGraphicFramePr>
        <p:xfrm>
          <a:off x="2000250" y="2500811"/>
          <a:ext cx="14287500" cy="6287471"/>
        </p:xfrm>
        <a:graphic>
          <a:graphicData uri="http://schemas.openxmlformats.org/drawingml/2006/table">
            <a:tbl>
              <a:tblPr firstRow="1" bandRow="1">
                <a:tableStyleId>{5C22544A-7EE6-4342-B048-85BDC9FD1C3A}</a:tableStyleId>
              </a:tblPr>
              <a:tblGrid>
                <a:gridCol w="7143750">
                  <a:extLst>
                    <a:ext uri="{9D8B030D-6E8A-4147-A177-3AD203B41FA5}">
                      <a16:colId xmlns:a16="http://schemas.microsoft.com/office/drawing/2014/main" val="1118217782"/>
                    </a:ext>
                  </a:extLst>
                </a:gridCol>
                <a:gridCol w="7143750">
                  <a:extLst>
                    <a:ext uri="{9D8B030D-6E8A-4147-A177-3AD203B41FA5}">
                      <a16:colId xmlns:a16="http://schemas.microsoft.com/office/drawing/2014/main" val="2775411972"/>
                    </a:ext>
                  </a:extLst>
                </a:gridCol>
              </a:tblGrid>
              <a:tr h="776497">
                <a:tc>
                  <a:txBody>
                    <a:bodyPr/>
                    <a:lstStyle/>
                    <a:p>
                      <a:pPr algn="ctr"/>
                      <a:r>
                        <a:rPr lang="en-CA" sz="3200" dirty="0">
                          <a:latin typeface="BC Sans" pitchFamily="2" charset="0"/>
                          <a:ea typeface="BC Sans" pitchFamily="2" charset="0"/>
                        </a:rPr>
                        <a:t>TIMING</a:t>
                      </a:r>
                    </a:p>
                  </a:txBody>
                  <a:tcPr>
                    <a:solidFill>
                      <a:srgbClr val="009EDB"/>
                    </a:solidFill>
                  </a:tcPr>
                </a:tc>
                <a:tc>
                  <a:txBody>
                    <a:bodyPr/>
                    <a:lstStyle/>
                    <a:p>
                      <a:pPr algn="ctr"/>
                      <a:r>
                        <a:rPr lang="en-CA" sz="3200" b="1" dirty="0">
                          <a:latin typeface="BC Sans" pitchFamily="2" charset="0"/>
                          <a:ea typeface="BC Sans" pitchFamily="2" charset="0"/>
                        </a:rPr>
                        <a:t>PROJECT STAGE </a:t>
                      </a:r>
                    </a:p>
                  </a:txBody>
                  <a:tcPr>
                    <a:solidFill>
                      <a:srgbClr val="009EDB"/>
                    </a:solidFill>
                  </a:tcPr>
                </a:tc>
                <a:extLst>
                  <a:ext uri="{0D108BD9-81ED-4DB2-BD59-A6C34878D82A}">
                    <a16:rowId xmlns:a16="http://schemas.microsoft.com/office/drawing/2014/main" val="3670422953"/>
                  </a:ext>
                </a:extLst>
              </a:tr>
              <a:tr h="787282">
                <a:tc>
                  <a:txBody>
                    <a:bodyPr/>
                    <a:lstStyle/>
                    <a:p>
                      <a:pPr algn="l"/>
                      <a:r>
                        <a:rPr lang="en-CA" sz="2800" b="1">
                          <a:solidFill>
                            <a:schemeClr val="tx1"/>
                          </a:solidFill>
                          <a:latin typeface="BC Sans" pitchFamily="2" charset="0"/>
                          <a:ea typeface="BC Sans" pitchFamily="2" charset="0"/>
                        </a:rPr>
                        <a:t>MAY 2023</a:t>
                      </a:r>
                    </a:p>
                  </a:txBody>
                  <a:tcPr/>
                </a:tc>
                <a:tc>
                  <a:txBody>
                    <a:bodyPr/>
                    <a:lstStyle/>
                    <a:p>
                      <a:r>
                        <a:rPr lang="en-CA" sz="2400" b="1">
                          <a:latin typeface="BC Sans" pitchFamily="2" charset="0"/>
                          <a:ea typeface="BC Sans" pitchFamily="2" charset="0"/>
                        </a:rPr>
                        <a:t>PROJECT INCEPTION</a:t>
                      </a:r>
                    </a:p>
                  </a:txBody>
                  <a:tcPr/>
                </a:tc>
                <a:extLst>
                  <a:ext uri="{0D108BD9-81ED-4DB2-BD59-A6C34878D82A}">
                    <a16:rowId xmlns:a16="http://schemas.microsoft.com/office/drawing/2014/main" val="372663982"/>
                  </a:ext>
                </a:extLst>
              </a:tr>
              <a:tr h="787282">
                <a:tc>
                  <a:txBody>
                    <a:bodyPr/>
                    <a:lstStyle/>
                    <a:p>
                      <a:pPr algn="l"/>
                      <a:r>
                        <a:rPr lang="en-CA" sz="2800" b="1">
                          <a:latin typeface="BC Sans" pitchFamily="2" charset="0"/>
                          <a:ea typeface="BC Sans" pitchFamily="2" charset="0"/>
                        </a:rPr>
                        <a:t>JUNE 2023 </a:t>
                      </a:r>
                    </a:p>
                  </a:txBody>
                  <a:tcPr/>
                </a:tc>
                <a:tc>
                  <a:txBody>
                    <a:bodyPr/>
                    <a:lstStyle/>
                    <a:p>
                      <a:r>
                        <a:rPr lang="en-CA" sz="2400" b="1">
                          <a:latin typeface="BC Sans" pitchFamily="2" charset="0"/>
                          <a:ea typeface="BC Sans" pitchFamily="2" charset="0"/>
                        </a:rPr>
                        <a:t>CALL FOR PARTICIPATION</a:t>
                      </a:r>
                    </a:p>
                  </a:txBody>
                  <a:tcPr/>
                </a:tc>
                <a:extLst>
                  <a:ext uri="{0D108BD9-81ED-4DB2-BD59-A6C34878D82A}">
                    <a16:rowId xmlns:a16="http://schemas.microsoft.com/office/drawing/2014/main" val="2910539832"/>
                  </a:ext>
                </a:extLst>
              </a:tr>
              <a:tr h="787282">
                <a:tc>
                  <a:txBody>
                    <a:bodyPr/>
                    <a:lstStyle/>
                    <a:p>
                      <a:pPr algn="l"/>
                      <a:r>
                        <a:rPr lang="en-CA" sz="2800" b="1">
                          <a:latin typeface="BC Sans" pitchFamily="2" charset="0"/>
                          <a:ea typeface="BC Sans" pitchFamily="2" charset="0"/>
                        </a:rPr>
                        <a:t>JULY 2023</a:t>
                      </a:r>
                    </a:p>
                  </a:txBody>
                  <a:tcPr/>
                </a:tc>
                <a:tc>
                  <a:txBody>
                    <a:bodyPr/>
                    <a:lstStyle/>
                    <a:p>
                      <a:r>
                        <a:rPr lang="en-CA" sz="2400" b="1">
                          <a:latin typeface="BC Sans" pitchFamily="2" charset="0"/>
                          <a:ea typeface="BC Sans" pitchFamily="2" charset="0"/>
                        </a:rPr>
                        <a:t>REQUIREMENTS GATHERING</a:t>
                      </a:r>
                    </a:p>
                  </a:txBody>
                  <a:tcPr/>
                </a:tc>
                <a:extLst>
                  <a:ext uri="{0D108BD9-81ED-4DB2-BD59-A6C34878D82A}">
                    <a16:rowId xmlns:a16="http://schemas.microsoft.com/office/drawing/2014/main" val="3465386993"/>
                  </a:ext>
                </a:extLst>
              </a:tr>
              <a:tr h="787282">
                <a:tc>
                  <a:txBody>
                    <a:bodyPr/>
                    <a:lstStyle/>
                    <a:p>
                      <a:pPr algn="l"/>
                      <a:r>
                        <a:rPr lang="en-CA" sz="2800" b="1">
                          <a:latin typeface="BC Sans" pitchFamily="2" charset="0"/>
                          <a:ea typeface="BC Sans" pitchFamily="2" charset="0"/>
                        </a:rPr>
                        <a:t>AUGUST 2023 – AUGUST 2024 </a:t>
                      </a:r>
                    </a:p>
                  </a:txBody>
                  <a:tcPr/>
                </a:tc>
                <a:tc>
                  <a:txBody>
                    <a:bodyPr/>
                    <a:lstStyle/>
                    <a:p>
                      <a:r>
                        <a:rPr lang="en-CA" sz="2400" b="1">
                          <a:latin typeface="BC Sans" pitchFamily="2" charset="0"/>
                          <a:ea typeface="BC Sans" pitchFamily="2" charset="0"/>
                        </a:rPr>
                        <a:t>DEVELOPMENT OF DRAFT DELIVERABLES </a:t>
                      </a:r>
                    </a:p>
                  </a:txBody>
                  <a:tcPr/>
                </a:tc>
                <a:extLst>
                  <a:ext uri="{0D108BD9-81ED-4DB2-BD59-A6C34878D82A}">
                    <a16:rowId xmlns:a16="http://schemas.microsoft.com/office/drawing/2014/main" val="437712448"/>
                  </a:ext>
                </a:extLst>
              </a:tr>
              <a:tr h="787282">
                <a:tc>
                  <a:txBody>
                    <a:bodyPr/>
                    <a:lstStyle/>
                    <a:p>
                      <a:pPr algn="l"/>
                      <a:r>
                        <a:rPr lang="en-CA" sz="2800" b="1">
                          <a:latin typeface="BC Sans" pitchFamily="2" charset="0"/>
                          <a:ea typeface="BC Sans" pitchFamily="2" charset="0"/>
                        </a:rPr>
                        <a:t>SEPTEMBER 2024 – MARCH 2025 </a:t>
                      </a:r>
                    </a:p>
                  </a:txBody>
                  <a:tcPr/>
                </a:tc>
                <a:tc>
                  <a:txBody>
                    <a:bodyPr/>
                    <a:lstStyle/>
                    <a:p>
                      <a:r>
                        <a:rPr lang="en-CA" sz="2400" b="1">
                          <a:latin typeface="BC Sans" pitchFamily="2" charset="0"/>
                          <a:ea typeface="BC Sans" pitchFamily="2" charset="0"/>
                        </a:rPr>
                        <a:t>IMPLEMENTATION TESTING </a:t>
                      </a:r>
                    </a:p>
                  </a:txBody>
                  <a:tcPr/>
                </a:tc>
                <a:extLst>
                  <a:ext uri="{0D108BD9-81ED-4DB2-BD59-A6C34878D82A}">
                    <a16:rowId xmlns:a16="http://schemas.microsoft.com/office/drawing/2014/main" val="1744167422"/>
                  </a:ext>
                </a:extLst>
              </a:tr>
              <a:tr h="787282">
                <a:tc>
                  <a:txBody>
                    <a:bodyPr/>
                    <a:lstStyle/>
                    <a:p>
                      <a:pPr algn="l"/>
                      <a:r>
                        <a:rPr lang="en-CA" sz="2800" b="1">
                          <a:latin typeface="BC Sans" pitchFamily="2" charset="0"/>
                          <a:ea typeface="BC Sans" pitchFamily="2" charset="0"/>
                        </a:rPr>
                        <a:t>APRIL – MAY 2025</a:t>
                      </a:r>
                    </a:p>
                  </a:txBody>
                  <a:tcPr/>
                </a:tc>
                <a:tc>
                  <a:txBody>
                    <a:bodyPr/>
                    <a:lstStyle/>
                    <a:p>
                      <a:r>
                        <a:rPr lang="en-CA" sz="2400" b="1">
                          <a:latin typeface="BC Sans" pitchFamily="2" charset="0"/>
                          <a:ea typeface="BC Sans" pitchFamily="2" charset="0"/>
                        </a:rPr>
                        <a:t>PUBLIC DRAFT REVIEW</a:t>
                      </a:r>
                    </a:p>
                  </a:txBody>
                  <a:tcPr/>
                </a:tc>
                <a:extLst>
                  <a:ext uri="{0D108BD9-81ED-4DB2-BD59-A6C34878D82A}">
                    <a16:rowId xmlns:a16="http://schemas.microsoft.com/office/drawing/2014/main" val="3817711704"/>
                  </a:ext>
                </a:extLst>
              </a:tr>
              <a:tr h="787282">
                <a:tc>
                  <a:txBody>
                    <a:bodyPr/>
                    <a:lstStyle/>
                    <a:p>
                      <a:pPr algn="l"/>
                      <a:r>
                        <a:rPr lang="en-CA" sz="2800" b="1">
                          <a:latin typeface="BC Sans" pitchFamily="2" charset="0"/>
                          <a:ea typeface="BC Sans" pitchFamily="2" charset="0"/>
                        </a:rPr>
                        <a:t>JUNE 2025 </a:t>
                      </a:r>
                    </a:p>
                  </a:txBody>
                  <a:tcPr/>
                </a:tc>
                <a:tc>
                  <a:txBody>
                    <a:bodyPr/>
                    <a:lstStyle/>
                    <a:p>
                      <a:r>
                        <a:rPr lang="en-CA" sz="2400" b="1" dirty="0">
                          <a:latin typeface="BC Sans" pitchFamily="2" charset="0"/>
                          <a:ea typeface="BC Sans" pitchFamily="2" charset="0"/>
                        </a:rPr>
                        <a:t>PROJECT EXIT </a:t>
                      </a:r>
                    </a:p>
                  </a:txBody>
                  <a:tcPr/>
                </a:tc>
                <a:extLst>
                  <a:ext uri="{0D108BD9-81ED-4DB2-BD59-A6C34878D82A}">
                    <a16:rowId xmlns:a16="http://schemas.microsoft.com/office/drawing/2014/main" val="3933271325"/>
                  </a:ext>
                </a:extLst>
              </a:tr>
            </a:tbl>
          </a:graphicData>
        </a:graphic>
      </p:graphicFrame>
    </p:spTree>
    <p:extLst>
      <p:ext uri="{BB962C8B-B14F-4D97-AF65-F5344CB8AC3E}">
        <p14:creationId xmlns:p14="http://schemas.microsoft.com/office/powerpoint/2010/main" val="32709423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781626" y="3354937"/>
            <a:ext cx="4151837" cy="5389011"/>
            <a:chOff x="0" y="0"/>
            <a:chExt cx="900138" cy="918685"/>
          </a:xfrm>
        </p:grpSpPr>
        <p:sp>
          <p:nvSpPr>
            <p:cNvPr id="4" name="Freeform 4"/>
            <p:cNvSpPr/>
            <p:nvPr/>
          </p:nvSpPr>
          <p:spPr>
            <a:xfrm>
              <a:off x="0" y="0"/>
              <a:ext cx="900138" cy="918685"/>
            </a:xfrm>
            <a:custGeom>
              <a:avLst/>
              <a:gdLst/>
              <a:ahLst/>
              <a:cxnLst/>
              <a:rect l="l" t="t" r="r" b="b"/>
              <a:pathLst>
                <a:path w="900138" h="918685">
                  <a:moveTo>
                    <a:pt x="0" y="0"/>
                  </a:moveTo>
                  <a:lnTo>
                    <a:pt x="900138" y="0"/>
                  </a:lnTo>
                  <a:lnTo>
                    <a:pt x="900138" y="918685"/>
                  </a:lnTo>
                  <a:lnTo>
                    <a:pt x="0" y="918685"/>
                  </a:lnTo>
                  <a:close/>
                </a:path>
              </a:pathLst>
            </a:custGeom>
            <a:solidFill>
              <a:srgbClr val="D9D9D9">
                <a:alpha val="42745"/>
              </a:srgbClr>
            </a:solidFill>
          </p:spPr>
        </p:sp>
        <p:sp>
          <p:nvSpPr>
            <p:cNvPr id="5" name="TextBox 5"/>
            <p:cNvSpPr txBox="1"/>
            <p:nvPr/>
          </p:nvSpPr>
          <p:spPr>
            <a:xfrm>
              <a:off x="0" y="-28575"/>
              <a:ext cx="812800" cy="841375"/>
            </a:xfrm>
            <a:prstGeom prst="rect">
              <a:avLst/>
            </a:prstGeom>
          </p:spPr>
          <p:txBody>
            <a:bodyPr lIns="50800" tIns="50800" rIns="50800" bIns="50800" rtlCol="0" anchor="ctr"/>
            <a:lstStyle/>
            <a:p>
              <a:pPr algn="ctr">
                <a:lnSpc>
                  <a:spcPts val="3380"/>
                </a:lnSpc>
              </a:pPr>
              <a:endParaRPr/>
            </a:p>
          </p:txBody>
        </p:sp>
      </p:grpSp>
      <p:grpSp>
        <p:nvGrpSpPr>
          <p:cNvPr id="6" name="Group 6"/>
          <p:cNvGrpSpPr/>
          <p:nvPr/>
        </p:nvGrpSpPr>
        <p:grpSpPr>
          <a:xfrm>
            <a:off x="6834147" y="3354938"/>
            <a:ext cx="4151837" cy="5389012"/>
            <a:chOff x="0" y="0"/>
            <a:chExt cx="900138" cy="918685"/>
          </a:xfrm>
        </p:grpSpPr>
        <p:sp>
          <p:nvSpPr>
            <p:cNvPr id="7" name="Freeform 7"/>
            <p:cNvSpPr/>
            <p:nvPr/>
          </p:nvSpPr>
          <p:spPr>
            <a:xfrm>
              <a:off x="0" y="0"/>
              <a:ext cx="900138" cy="918685"/>
            </a:xfrm>
            <a:custGeom>
              <a:avLst/>
              <a:gdLst/>
              <a:ahLst/>
              <a:cxnLst/>
              <a:rect l="l" t="t" r="r" b="b"/>
              <a:pathLst>
                <a:path w="900138" h="918685">
                  <a:moveTo>
                    <a:pt x="0" y="0"/>
                  </a:moveTo>
                  <a:lnTo>
                    <a:pt x="900138" y="0"/>
                  </a:lnTo>
                  <a:lnTo>
                    <a:pt x="900138" y="918685"/>
                  </a:lnTo>
                  <a:lnTo>
                    <a:pt x="0" y="918685"/>
                  </a:lnTo>
                  <a:close/>
                </a:path>
              </a:pathLst>
            </a:custGeom>
            <a:solidFill>
              <a:srgbClr val="D9D9D9">
                <a:alpha val="42745"/>
              </a:srgbClr>
            </a:solidFill>
          </p:spPr>
        </p:sp>
        <p:sp>
          <p:nvSpPr>
            <p:cNvPr id="8" name="TextBox 8"/>
            <p:cNvSpPr txBox="1"/>
            <p:nvPr/>
          </p:nvSpPr>
          <p:spPr>
            <a:xfrm>
              <a:off x="0" y="-28575"/>
              <a:ext cx="812800" cy="841375"/>
            </a:xfrm>
            <a:prstGeom prst="rect">
              <a:avLst/>
            </a:prstGeom>
          </p:spPr>
          <p:txBody>
            <a:bodyPr lIns="50800" tIns="50800" rIns="50800" bIns="50800" rtlCol="0" anchor="ctr"/>
            <a:lstStyle/>
            <a:p>
              <a:pPr algn="ctr">
                <a:lnSpc>
                  <a:spcPts val="3380"/>
                </a:lnSpc>
              </a:pPr>
              <a:endParaRPr/>
            </a:p>
          </p:txBody>
        </p:sp>
      </p:grpSp>
      <p:grpSp>
        <p:nvGrpSpPr>
          <p:cNvPr id="9" name="Group 9"/>
          <p:cNvGrpSpPr/>
          <p:nvPr/>
        </p:nvGrpSpPr>
        <p:grpSpPr>
          <a:xfrm>
            <a:off x="13354537" y="3354938"/>
            <a:ext cx="4151837" cy="5389012"/>
            <a:chOff x="0" y="0"/>
            <a:chExt cx="900138" cy="918685"/>
          </a:xfrm>
        </p:grpSpPr>
        <p:sp>
          <p:nvSpPr>
            <p:cNvPr id="10" name="Freeform 10"/>
            <p:cNvSpPr/>
            <p:nvPr/>
          </p:nvSpPr>
          <p:spPr>
            <a:xfrm>
              <a:off x="0" y="0"/>
              <a:ext cx="900138" cy="918685"/>
            </a:xfrm>
            <a:custGeom>
              <a:avLst/>
              <a:gdLst/>
              <a:ahLst/>
              <a:cxnLst/>
              <a:rect l="l" t="t" r="r" b="b"/>
              <a:pathLst>
                <a:path w="900138" h="918685">
                  <a:moveTo>
                    <a:pt x="0" y="0"/>
                  </a:moveTo>
                  <a:lnTo>
                    <a:pt x="900138" y="0"/>
                  </a:lnTo>
                  <a:lnTo>
                    <a:pt x="900138" y="918685"/>
                  </a:lnTo>
                  <a:lnTo>
                    <a:pt x="0" y="918685"/>
                  </a:lnTo>
                  <a:close/>
                </a:path>
              </a:pathLst>
            </a:custGeom>
            <a:solidFill>
              <a:srgbClr val="D9D9D9">
                <a:alpha val="42745"/>
              </a:srgbClr>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3380"/>
                </a:lnSpc>
              </a:pPr>
              <a:endParaRPr/>
            </a:p>
          </p:txBody>
        </p:sp>
      </p:grpSp>
      <p:sp>
        <p:nvSpPr>
          <p:cNvPr id="12" name="Freeform 12"/>
          <p:cNvSpPr/>
          <p:nvPr/>
        </p:nvSpPr>
        <p:spPr>
          <a:xfrm>
            <a:off x="1920342" y="4710267"/>
            <a:ext cx="1874405" cy="1874405"/>
          </a:xfrm>
          <a:custGeom>
            <a:avLst/>
            <a:gdLst/>
            <a:ahLst/>
            <a:cxnLst/>
            <a:rect l="l" t="t" r="r" b="b"/>
            <a:pathLst>
              <a:path w="1874405" h="1874405">
                <a:moveTo>
                  <a:pt x="0" y="0"/>
                </a:moveTo>
                <a:lnTo>
                  <a:pt x="1874405" y="0"/>
                </a:lnTo>
                <a:lnTo>
                  <a:pt x="1874405" y="1874404"/>
                </a:lnTo>
                <a:lnTo>
                  <a:pt x="0" y="1874404"/>
                </a:lnTo>
                <a:lnTo>
                  <a:pt x="0" y="0"/>
                </a:lnTo>
                <a:close/>
              </a:path>
            </a:pathLst>
          </a:custGeom>
          <a: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sp>
      <p:sp>
        <p:nvSpPr>
          <p:cNvPr id="13" name="Freeform 13"/>
          <p:cNvSpPr/>
          <p:nvPr/>
        </p:nvSpPr>
        <p:spPr>
          <a:xfrm>
            <a:off x="7830466" y="4567870"/>
            <a:ext cx="2159198" cy="2159198"/>
          </a:xfrm>
          <a:custGeom>
            <a:avLst/>
            <a:gdLst/>
            <a:ahLst/>
            <a:cxnLst/>
            <a:rect l="l" t="t" r="r" b="b"/>
            <a:pathLst>
              <a:path w="2159198" h="2159198">
                <a:moveTo>
                  <a:pt x="0" y="0"/>
                </a:moveTo>
                <a:lnTo>
                  <a:pt x="2159198" y="0"/>
                </a:lnTo>
                <a:lnTo>
                  <a:pt x="2159198" y="2159198"/>
                </a:lnTo>
                <a:lnTo>
                  <a:pt x="0" y="215919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a:off x="14135903" y="4629627"/>
            <a:ext cx="2589105" cy="2035684"/>
          </a:xfrm>
          <a:custGeom>
            <a:avLst/>
            <a:gdLst/>
            <a:ahLst/>
            <a:cxnLst/>
            <a:rect l="l" t="t" r="r" b="b"/>
            <a:pathLst>
              <a:path w="2589105" h="2035684">
                <a:moveTo>
                  <a:pt x="0" y="0"/>
                </a:moveTo>
                <a:lnTo>
                  <a:pt x="2589105" y="0"/>
                </a:lnTo>
                <a:lnTo>
                  <a:pt x="2589105" y="2035684"/>
                </a:lnTo>
                <a:lnTo>
                  <a:pt x="0" y="2035684"/>
                </a:lnTo>
                <a:lnTo>
                  <a:pt x="0" y="0"/>
                </a:lnTo>
                <a:close/>
              </a:path>
            </a:pathLst>
          </a:custGeom>
          <a: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p:spPr>
      </p:sp>
      <p:sp>
        <p:nvSpPr>
          <p:cNvPr id="15" name="TextBox 15"/>
          <p:cNvSpPr txBox="1"/>
          <p:nvPr/>
        </p:nvSpPr>
        <p:spPr>
          <a:xfrm>
            <a:off x="1325368" y="7136508"/>
            <a:ext cx="3052625" cy="948786"/>
          </a:xfrm>
          <a:prstGeom prst="rect">
            <a:avLst/>
          </a:prstGeom>
        </p:spPr>
        <p:txBody>
          <a:bodyPr lIns="0" tIns="0" rIns="0" bIns="0" rtlCol="0" anchor="t">
            <a:spAutoFit/>
          </a:bodyPr>
          <a:lstStyle/>
          <a:p>
            <a:pPr marL="0" lvl="0" indent="0" algn="ctr">
              <a:lnSpc>
                <a:spcPts val="3769"/>
              </a:lnSpc>
            </a:pPr>
            <a:r>
              <a:rPr lang="en-US" sz="2899" b="1">
                <a:solidFill>
                  <a:srgbClr val="000000"/>
                </a:solidFill>
                <a:latin typeface="BC Sans" pitchFamily="2" charset="0"/>
                <a:ea typeface="BC Sans" pitchFamily="2" charset="0"/>
              </a:rPr>
              <a:t>AS </a:t>
            </a:r>
          </a:p>
          <a:p>
            <a:pPr marL="0" lvl="0" indent="0" algn="ctr">
              <a:lnSpc>
                <a:spcPts val="3769"/>
              </a:lnSpc>
            </a:pPr>
            <a:r>
              <a:rPr lang="en-US" sz="2899" b="1">
                <a:solidFill>
                  <a:srgbClr val="000000"/>
                </a:solidFill>
                <a:latin typeface="BC Sans" pitchFamily="2" charset="0"/>
                <a:ea typeface="BC Sans" pitchFamily="2" charset="0"/>
              </a:rPr>
              <a:t>NEEDED</a:t>
            </a:r>
          </a:p>
        </p:txBody>
      </p:sp>
      <p:sp>
        <p:nvSpPr>
          <p:cNvPr id="17" name="TextBox 17"/>
          <p:cNvSpPr txBox="1"/>
          <p:nvPr/>
        </p:nvSpPr>
        <p:spPr>
          <a:xfrm>
            <a:off x="13632271" y="7136508"/>
            <a:ext cx="3596367" cy="1436099"/>
          </a:xfrm>
          <a:prstGeom prst="rect">
            <a:avLst/>
          </a:prstGeom>
        </p:spPr>
        <p:txBody>
          <a:bodyPr wrap="square" lIns="0" tIns="0" rIns="0" bIns="0" rtlCol="0" anchor="t">
            <a:spAutoFit/>
          </a:bodyPr>
          <a:lstStyle/>
          <a:p>
            <a:pPr marL="0" lvl="0" indent="0" algn="ctr">
              <a:lnSpc>
                <a:spcPts val="3769"/>
              </a:lnSpc>
            </a:pPr>
            <a:r>
              <a:rPr lang="en-US" sz="2899" b="1">
                <a:solidFill>
                  <a:srgbClr val="000000"/>
                </a:solidFill>
                <a:latin typeface="BC Sans" pitchFamily="2" charset="0"/>
                <a:ea typeface="BC Sans" pitchFamily="2" charset="0"/>
              </a:rPr>
              <a:t>4-8 HOURS</a:t>
            </a:r>
          </a:p>
          <a:p>
            <a:pPr marL="0" lvl="0" indent="0" algn="ctr">
              <a:lnSpc>
                <a:spcPts val="3769"/>
              </a:lnSpc>
            </a:pPr>
            <a:r>
              <a:rPr lang="en-US" sz="2899" b="1">
                <a:solidFill>
                  <a:srgbClr val="000000"/>
                </a:solidFill>
                <a:latin typeface="BC Sans" pitchFamily="2" charset="0"/>
                <a:ea typeface="BC Sans" pitchFamily="2" charset="0"/>
              </a:rPr>
              <a:t>IMPLEMENTATION PHASE</a:t>
            </a:r>
          </a:p>
        </p:txBody>
      </p:sp>
      <p:sp>
        <p:nvSpPr>
          <p:cNvPr id="18" name="Freeform 18"/>
          <p:cNvSpPr/>
          <p:nvPr/>
        </p:nvSpPr>
        <p:spPr>
          <a:xfrm>
            <a:off x="14907351" y="9112214"/>
            <a:ext cx="2869318" cy="865063"/>
          </a:xfrm>
          <a:custGeom>
            <a:avLst/>
            <a:gdLst/>
            <a:ahLst/>
            <a:cxnLst/>
            <a:rect l="l" t="t" r="r" b="b"/>
            <a:pathLst>
              <a:path w="2869318" h="865063">
                <a:moveTo>
                  <a:pt x="0" y="0"/>
                </a:moveTo>
                <a:lnTo>
                  <a:pt x="2869318" y="0"/>
                </a:lnTo>
                <a:lnTo>
                  <a:pt x="2869318" y="865063"/>
                </a:lnTo>
                <a:lnTo>
                  <a:pt x="0" y="865063"/>
                </a:lnTo>
                <a:lnTo>
                  <a:pt x="0" y="0"/>
                </a:lnTo>
                <a:close/>
              </a:path>
            </a:pathLst>
          </a:custGeom>
          <a:blipFill>
            <a:blip r:embed="rId9" cstate="screen">
              <a:extLst>
                <a:ext uri="{28A0092B-C50C-407E-A947-70E740481C1C}">
                  <a14:useLocalDpi xmlns:a14="http://schemas.microsoft.com/office/drawing/2010/main"/>
                </a:ext>
              </a:extLst>
            </a:blip>
            <a:stretch>
              <a:fillRect/>
            </a:stretch>
          </a:blipFill>
        </p:spPr>
      </p:sp>
      <p:sp>
        <p:nvSpPr>
          <p:cNvPr id="19" name="TextBox 2">
            <a:extLst>
              <a:ext uri="{FF2B5EF4-FFF2-40B4-BE49-F238E27FC236}">
                <a16:creationId xmlns:a16="http://schemas.microsoft.com/office/drawing/2014/main" id="{2F0B0C29-5D20-ADF2-4FDD-8C4968D8D16E}"/>
              </a:ext>
            </a:extLst>
          </p:cNvPr>
          <p:cNvSpPr txBox="1"/>
          <p:nvPr/>
        </p:nvSpPr>
        <p:spPr>
          <a:xfrm>
            <a:off x="1143000" y="1209271"/>
            <a:ext cx="11049000" cy="1128514"/>
          </a:xfrm>
          <a:prstGeom prst="rect">
            <a:avLst/>
          </a:prstGeom>
        </p:spPr>
        <p:txBody>
          <a:bodyPr wrap="square" lIns="0" tIns="0" rIns="0" bIns="0" rtlCol="0" anchor="t">
            <a:spAutoFit/>
          </a:bodyPr>
          <a:lstStyle/>
          <a:p>
            <a:pPr>
              <a:lnSpc>
                <a:spcPts val="8800"/>
              </a:lnSpc>
            </a:pPr>
            <a:r>
              <a:rPr lang="en-US" sz="8000" b="1" dirty="0">
                <a:solidFill>
                  <a:srgbClr val="009EDB"/>
                </a:solidFill>
                <a:latin typeface="BC Sans" pitchFamily="2" charset="0"/>
                <a:ea typeface="BC Sans" pitchFamily="2" charset="0"/>
              </a:rPr>
              <a:t>Time Commitment </a:t>
            </a:r>
          </a:p>
        </p:txBody>
      </p:sp>
      <p:sp>
        <p:nvSpPr>
          <p:cNvPr id="20" name="TextBox 16">
            <a:extLst>
              <a:ext uri="{FF2B5EF4-FFF2-40B4-BE49-F238E27FC236}">
                <a16:creationId xmlns:a16="http://schemas.microsoft.com/office/drawing/2014/main" id="{55821CB5-11D8-B094-F539-D531EA280EA8}"/>
              </a:ext>
            </a:extLst>
          </p:cNvPr>
          <p:cNvSpPr txBox="1"/>
          <p:nvPr/>
        </p:nvSpPr>
        <p:spPr>
          <a:xfrm>
            <a:off x="203229" y="3492851"/>
            <a:ext cx="5073247" cy="783741"/>
          </a:xfrm>
          <a:prstGeom prst="rect">
            <a:avLst/>
          </a:prstGeom>
        </p:spPr>
        <p:txBody>
          <a:bodyPr lIns="0" tIns="0" rIns="0" bIns="0" rtlCol="0" anchor="t">
            <a:spAutoFit/>
          </a:bodyPr>
          <a:lstStyle/>
          <a:p>
            <a:pPr algn="ctr">
              <a:lnSpc>
                <a:spcPts val="6600"/>
              </a:lnSpc>
            </a:pPr>
            <a:r>
              <a:rPr lang="en-US" sz="4000" b="1" dirty="0">
                <a:solidFill>
                  <a:srgbClr val="009EDB"/>
                </a:solidFill>
                <a:latin typeface="BC Sans" pitchFamily="2" charset="0"/>
                <a:ea typeface="BC Sans" pitchFamily="2" charset="0"/>
              </a:rPr>
              <a:t>Observer</a:t>
            </a:r>
          </a:p>
        </p:txBody>
      </p:sp>
      <p:sp>
        <p:nvSpPr>
          <p:cNvPr id="21" name="TextBox 17">
            <a:extLst>
              <a:ext uri="{FF2B5EF4-FFF2-40B4-BE49-F238E27FC236}">
                <a16:creationId xmlns:a16="http://schemas.microsoft.com/office/drawing/2014/main" id="{D9D866B8-4169-9E23-CE74-0E03FE3F1527}"/>
              </a:ext>
            </a:extLst>
          </p:cNvPr>
          <p:cNvSpPr txBox="1"/>
          <p:nvPr/>
        </p:nvSpPr>
        <p:spPr>
          <a:xfrm>
            <a:off x="6373441" y="3492851"/>
            <a:ext cx="5073247" cy="783741"/>
          </a:xfrm>
          <a:prstGeom prst="rect">
            <a:avLst/>
          </a:prstGeom>
        </p:spPr>
        <p:txBody>
          <a:bodyPr lIns="0" tIns="0" rIns="0" bIns="0" rtlCol="0" anchor="t">
            <a:spAutoFit/>
          </a:bodyPr>
          <a:lstStyle/>
          <a:p>
            <a:pPr algn="ctr">
              <a:lnSpc>
                <a:spcPts val="6600"/>
              </a:lnSpc>
            </a:pPr>
            <a:r>
              <a:rPr lang="en-US" sz="4000" b="1" dirty="0">
                <a:solidFill>
                  <a:srgbClr val="009EDB"/>
                </a:solidFill>
                <a:latin typeface="BC Sans" pitchFamily="2" charset="0"/>
                <a:ea typeface="BC Sans" pitchFamily="2" charset="0"/>
              </a:rPr>
              <a:t>Contributor</a:t>
            </a:r>
          </a:p>
        </p:txBody>
      </p:sp>
      <p:sp>
        <p:nvSpPr>
          <p:cNvPr id="22" name="TextBox 18">
            <a:extLst>
              <a:ext uri="{FF2B5EF4-FFF2-40B4-BE49-F238E27FC236}">
                <a16:creationId xmlns:a16="http://schemas.microsoft.com/office/drawing/2014/main" id="{1A3B7A2D-FE39-D57F-B520-5820FA4DA4C0}"/>
              </a:ext>
            </a:extLst>
          </p:cNvPr>
          <p:cNvSpPr txBox="1"/>
          <p:nvPr/>
        </p:nvSpPr>
        <p:spPr>
          <a:xfrm>
            <a:off x="12833449" y="3492851"/>
            <a:ext cx="5073247" cy="783741"/>
          </a:xfrm>
          <a:prstGeom prst="rect">
            <a:avLst/>
          </a:prstGeom>
        </p:spPr>
        <p:txBody>
          <a:bodyPr lIns="0" tIns="0" rIns="0" bIns="0" rtlCol="0" anchor="t">
            <a:spAutoFit/>
          </a:bodyPr>
          <a:lstStyle/>
          <a:p>
            <a:pPr algn="ctr">
              <a:lnSpc>
                <a:spcPts val="6600"/>
              </a:lnSpc>
            </a:pPr>
            <a:r>
              <a:rPr lang="en-US" sz="4000" b="1">
                <a:solidFill>
                  <a:srgbClr val="009EDB"/>
                </a:solidFill>
                <a:latin typeface="BC Sans" pitchFamily="2" charset="0"/>
                <a:ea typeface="BC Sans" pitchFamily="2" charset="0"/>
              </a:rPr>
              <a:t>Implementer</a:t>
            </a:r>
          </a:p>
        </p:txBody>
      </p:sp>
      <p:sp>
        <p:nvSpPr>
          <p:cNvPr id="23" name="TextBox 15">
            <a:extLst>
              <a:ext uri="{FF2B5EF4-FFF2-40B4-BE49-F238E27FC236}">
                <a16:creationId xmlns:a16="http://schemas.microsoft.com/office/drawing/2014/main" id="{2307ED34-2DEB-959E-CA4C-804CE720EB18}"/>
              </a:ext>
            </a:extLst>
          </p:cNvPr>
          <p:cNvSpPr txBox="1"/>
          <p:nvPr/>
        </p:nvSpPr>
        <p:spPr>
          <a:xfrm>
            <a:off x="7391976" y="7136508"/>
            <a:ext cx="3052625" cy="948786"/>
          </a:xfrm>
          <a:prstGeom prst="rect">
            <a:avLst/>
          </a:prstGeom>
        </p:spPr>
        <p:txBody>
          <a:bodyPr lIns="0" tIns="0" rIns="0" bIns="0" rtlCol="0" anchor="t">
            <a:spAutoFit/>
          </a:bodyPr>
          <a:lstStyle/>
          <a:p>
            <a:pPr marL="0" lvl="0" indent="0" algn="ctr">
              <a:lnSpc>
                <a:spcPts val="3769"/>
              </a:lnSpc>
            </a:pPr>
            <a:r>
              <a:rPr lang="en-US" sz="2899" b="1">
                <a:solidFill>
                  <a:srgbClr val="000000"/>
                </a:solidFill>
                <a:latin typeface="BC Sans" pitchFamily="2" charset="0"/>
                <a:ea typeface="BC Sans" pitchFamily="2" charset="0"/>
              </a:rPr>
              <a:t>4-8 HOURS</a:t>
            </a:r>
          </a:p>
          <a:p>
            <a:pPr marL="0" lvl="0" indent="0" algn="ctr">
              <a:lnSpc>
                <a:spcPts val="3769"/>
              </a:lnSpc>
            </a:pPr>
            <a:r>
              <a:rPr lang="en-US" sz="2899" b="1">
                <a:solidFill>
                  <a:srgbClr val="000000"/>
                </a:solidFill>
                <a:latin typeface="BC Sans" pitchFamily="2" charset="0"/>
                <a:ea typeface="BC Sans" pitchFamily="2" charset="0"/>
              </a:rPr>
              <a:t>PER WEEK</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666750"/>
            <a:ext cx="18288000" cy="5890932"/>
          </a:xfrm>
          <a:custGeom>
            <a:avLst/>
            <a:gdLst/>
            <a:ahLst/>
            <a:cxnLst/>
            <a:rect l="l" t="t" r="r" b="b"/>
            <a:pathLst>
              <a:path w="18288000" h="5890932">
                <a:moveTo>
                  <a:pt x="0" y="0"/>
                </a:moveTo>
                <a:lnTo>
                  <a:pt x="18288000" y="0"/>
                </a:lnTo>
                <a:lnTo>
                  <a:pt x="18288000" y="5890932"/>
                </a:lnTo>
                <a:lnTo>
                  <a:pt x="0" y="5890932"/>
                </a:lnTo>
                <a:lnTo>
                  <a:pt x="0" y="0"/>
                </a:lnTo>
                <a:close/>
              </a:path>
            </a:pathLst>
          </a:custGeom>
          <a:blipFill>
            <a:blip r:embed="rId3" cstate="screen">
              <a:extLst>
                <a:ext uri="{28A0092B-C50C-407E-A947-70E740481C1C}">
                  <a14:useLocalDpi xmlns:a14="http://schemas.microsoft.com/office/drawing/2010/main"/>
                </a:ext>
              </a:extLst>
            </a:blip>
            <a:stretch>
              <a:fillRect/>
            </a:stretch>
          </a:blipFill>
        </p:spPr>
        <p:txBody>
          <a:bodyPr/>
          <a:lstStyle/>
          <a:p>
            <a:endParaRPr lang="en-CA"/>
          </a:p>
        </p:txBody>
      </p:sp>
      <p:sp>
        <p:nvSpPr>
          <p:cNvPr id="17" name="TextBox 17"/>
          <p:cNvSpPr txBox="1"/>
          <p:nvPr/>
        </p:nvSpPr>
        <p:spPr>
          <a:xfrm>
            <a:off x="7525223" y="6888585"/>
            <a:ext cx="3237553" cy="1738105"/>
          </a:xfrm>
          <a:prstGeom prst="rect">
            <a:avLst/>
          </a:prstGeom>
        </p:spPr>
        <p:txBody>
          <a:bodyPr lIns="0" tIns="0" rIns="0" bIns="0" rtlCol="0" anchor="t">
            <a:spAutoFit/>
          </a:bodyPr>
          <a:lstStyle/>
          <a:p>
            <a:pPr algn="ctr">
              <a:lnSpc>
                <a:spcPts val="4550"/>
              </a:lnSpc>
            </a:pPr>
            <a:r>
              <a:rPr lang="en-US" sz="3500" b="1" spc="-35">
                <a:solidFill>
                  <a:srgbClr val="FFFFFF"/>
                </a:solidFill>
                <a:latin typeface="BC Sans" pitchFamily="2" charset="0"/>
                <a:ea typeface="BC Sans" pitchFamily="2" charset="0"/>
              </a:rPr>
              <a:t>Resilient &amp; Sustainable Supply Chains</a:t>
            </a:r>
          </a:p>
        </p:txBody>
      </p:sp>
      <p:sp>
        <p:nvSpPr>
          <p:cNvPr id="18" name="TextBox 18"/>
          <p:cNvSpPr txBox="1"/>
          <p:nvPr/>
        </p:nvSpPr>
        <p:spPr>
          <a:xfrm>
            <a:off x="13300688" y="6888585"/>
            <a:ext cx="3084232" cy="1738105"/>
          </a:xfrm>
          <a:prstGeom prst="rect">
            <a:avLst/>
          </a:prstGeom>
        </p:spPr>
        <p:txBody>
          <a:bodyPr lIns="0" tIns="0" rIns="0" bIns="0" rtlCol="0" anchor="t">
            <a:spAutoFit/>
          </a:bodyPr>
          <a:lstStyle/>
          <a:p>
            <a:pPr algn="ctr">
              <a:lnSpc>
                <a:spcPts val="4550"/>
              </a:lnSpc>
            </a:pPr>
            <a:r>
              <a:rPr lang="en-US" sz="3500" b="1" spc="-35">
                <a:solidFill>
                  <a:srgbClr val="FFFFFF"/>
                </a:solidFill>
                <a:latin typeface="BC Sans" pitchFamily="2" charset="0"/>
                <a:ea typeface="BC Sans" pitchFamily="2" charset="0"/>
              </a:rPr>
              <a:t>Traceability &amp; Transparency Tools </a:t>
            </a:r>
          </a:p>
        </p:txBody>
      </p:sp>
      <p:sp>
        <p:nvSpPr>
          <p:cNvPr id="21" name="TextBox 20">
            <a:extLst>
              <a:ext uri="{FF2B5EF4-FFF2-40B4-BE49-F238E27FC236}">
                <a16:creationId xmlns:a16="http://schemas.microsoft.com/office/drawing/2014/main" id="{C9B96CF0-6394-628F-B229-8B884463508C}"/>
              </a:ext>
            </a:extLst>
          </p:cNvPr>
          <p:cNvSpPr txBox="1"/>
          <p:nvPr/>
        </p:nvSpPr>
        <p:spPr>
          <a:xfrm>
            <a:off x="5220929" y="4630682"/>
            <a:ext cx="10441858" cy="369332"/>
          </a:xfrm>
          <a:prstGeom prst="rect">
            <a:avLst/>
          </a:prstGeom>
          <a:noFill/>
        </p:spPr>
        <p:txBody>
          <a:bodyPr wrap="square">
            <a:spAutoFit/>
          </a:bodyPr>
          <a:lstStyle/>
          <a:p>
            <a:endParaRPr lang="en-CA"/>
          </a:p>
        </p:txBody>
      </p:sp>
      <p:pic>
        <p:nvPicPr>
          <p:cNvPr id="23" name="Graphic 22">
            <a:extLst>
              <a:ext uri="{FF2B5EF4-FFF2-40B4-BE49-F238E27FC236}">
                <a16:creationId xmlns:a16="http://schemas.microsoft.com/office/drawing/2014/main" id="{010D5D6C-CC9D-A96E-F814-3CC3C4FD9591}"/>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6433" t="19568" r="5901" b="19630"/>
          <a:stretch/>
        </p:blipFill>
        <p:spPr>
          <a:xfrm>
            <a:off x="0" y="-666750"/>
            <a:ext cx="18288000" cy="7216906"/>
          </a:xfrm>
          <a:prstGeom prst="rect">
            <a:avLst/>
          </a:prstGeom>
        </p:spPr>
      </p:pic>
      <p:grpSp>
        <p:nvGrpSpPr>
          <p:cNvPr id="4" name="Group 4"/>
          <p:cNvGrpSpPr/>
          <p:nvPr/>
        </p:nvGrpSpPr>
        <p:grpSpPr>
          <a:xfrm>
            <a:off x="0" y="-654649"/>
            <a:ext cx="18288000" cy="7216905"/>
            <a:chOff x="0" y="0"/>
            <a:chExt cx="4853926" cy="1411932"/>
          </a:xfrm>
        </p:grpSpPr>
        <p:sp>
          <p:nvSpPr>
            <p:cNvPr id="5" name="Freeform 5"/>
            <p:cNvSpPr/>
            <p:nvPr/>
          </p:nvSpPr>
          <p:spPr>
            <a:xfrm>
              <a:off x="0" y="0"/>
              <a:ext cx="4853926" cy="1411932"/>
            </a:xfrm>
            <a:custGeom>
              <a:avLst/>
              <a:gdLst/>
              <a:ahLst/>
              <a:cxnLst/>
              <a:rect l="l" t="t" r="r" b="b"/>
              <a:pathLst>
                <a:path w="4853926" h="1411932">
                  <a:moveTo>
                    <a:pt x="0" y="0"/>
                  </a:moveTo>
                  <a:lnTo>
                    <a:pt x="4853926" y="0"/>
                  </a:lnTo>
                  <a:lnTo>
                    <a:pt x="4853926" y="1411932"/>
                  </a:lnTo>
                  <a:lnTo>
                    <a:pt x="0" y="1411932"/>
                  </a:lnTo>
                  <a:close/>
                </a:path>
              </a:pathLst>
            </a:custGeom>
            <a:solidFill>
              <a:srgbClr val="FFFFFF">
                <a:alpha val="47843"/>
              </a:srgbClr>
            </a:solidFill>
          </p:spPr>
        </p:sp>
        <p:sp>
          <p:nvSpPr>
            <p:cNvPr id="6" name="TextBox 6"/>
            <p:cNvSpPr txBox="1"/>
            <p:nvPr/>
          </p:nvSpPr>
          <p:spPr>
            <a:xfrm>
              <a:off x="0" y="-28575"/>
              <a:ext cx="812800" cy="841375"/>
            </a:xfrm>
            <a:prstGeom prst="rect">
              <a:avLst/>
            </a:prstGeom>
          </p:spPr>
          <p:txBody>
            <a:bodyPr lIns="50800" tIns="50800" rIns="50800" bIns="50800" rtlCol="0" anchor="ctr"/>
            <a:lstStyle/>
            <a:p>
              <a:pPr algn="ctr">
                <a:lnSpc>
                  <a:spcPts val="3380"/>
                </a:lnSpc>
              </a:pPr>
              <a:endParaRPr/>
            </a:p>
          </p:txBody>
        </p:sp>
      </p:grpSp>
      <p:sp>
        <p:nvSpPr>
          <p:cNvPr id="24" name="Freeform 3">
            <a:extLst>
              <a:ext uri="{FF2B5EF4-FFF2-40B4-BE49-F238E27FC236}">
                <a16:creationId xmlns:a16="http://schemas.microsoft.com/office/drawing/2014/main" id="{B400F06B-EB69-265A-1D8A-B9EA08602A7F}"/>
              </a:ext>
            </a:extLst>
          </p:cNvPr>
          <p:cNvSpPr/>
          <p:nvPr/>
        </p:nvSpPr>
        <p:spPr>
          <a:xfrm>
            <a:off x="14907351" y="9112214"/>
            <a:ext cx="2869318" cy="865063"/>
          </a:xfrm>
          <a:custGeom>
            <a:avLst/>
            <a:gdLst/>
            <a:ahLst/>
            <a:cxnLst/>
            <a:rect l="l" t="t" r="r" b="b"/>
            <a:pathLst>
              <a:path w="2869318" h="865063">
                <a:moveTo>
                  <a:pt x="0" y="0"/>
                </a:moveTo>
                <a:lnTo>
                  <a:pt x="2869318" y="0"/>
                </a:lnTo>
                <a:lnTo>
                  <a:pt x="2869318" y="865063"/>
                </a:lnTo>
                <a:lnTo>
                  <a:pt x="0" y="865063"/>
                </a:lnTo>
                <a:lnTo>
                  <a:pt x="0" y="0"/>
                </a:lnTo>
                <a:close/>
              </a:path>
            </a:pathLst>
          </a:custGeom>
          <a:blipFill>
            <a:blip r:embed="rId6" cstate="screen">
              <a:extLst>
                <a:ext uri="{28A0092B-C50C-407E-A947-70E740481C1C}">
                  <a14:useLocalDpi xmlns:a14="http://schemas.microsoft.com/office/drawing/2010/main"/>
                </a:ext>
              </a:extLst>
            </a:blip>
            <a:stretch>
              <a:fillRect/>
            </a:stretch>
          </a:blipFill>
        </p:spPr>
      </p:sp>
      <p:sp>
        <p:nvSpPr>
          <p:cNvPr id="25" name="TextBox 2">
            <a:extLst>
              <a:ext uri="{FF2B5EF4-FFF2-40B4-BE49-F238E27FC236}">
                <a16:creationId xmlns:a16="http://schemas.microsoft.com/office/drawing/2014/main" id="{F9CE6469-E9C6-9716-57BA-357323787E00}"/>
              </a:ext>
            </a:extLst>
          </p:cNvPr>
          <p:cNvSpPr txBox="1"/>
          <p:nvPr/>
        </p:nvSpPr>
        <p:spPr>
          <a:xfrm>
            <a:off x="2569731" y="7283970"/>
            <a:ext cx="13182600" cy="1128514"/>
          </a:xfrm>
          <a:prstGeom prst="rect">
            <a:avLst/>
          </a:prstGeom>
          <a:solidFill>
            <a:schemeClr val="bg1"/>
          </a:solidFill>
        </p:spPr>
        <p:txBody>
          <a:bodyPr wrap="square" lIns="0" tIns="0" rIns="0" bIns="0" rtlCol="0" anchor="t">
            <a:spAutoFit/>
          </a:bodyPr>
          <a:lstStyle/>
          <a:p>
            <a:pPr algn="ctr">
              <a:lnSpc>
                <a:spcPts val="8800"/>
              </a:lnSpc>
            </a:pPr>
            <a:r>
              <a:rPr lang="en-US" sz="8000" b="1" dirty="0">
                <a:solidFill>
                  <a:srgbClr val="009EDB"/>
                </a:solidFill>
                <a:latin typeface="BC Sans" pitchFamily="2" charset="0"/>
                <a:ea typeface="BC Sans" pitchFamily="2" charset="0"/>
              </a:rPr>
              <a:t>Questions &amp; Discussion</a:t>
            </a:r>
          </a:p>
        </p:txBody>
      </p:sp>
    </p:spTree>
    <p:extLst>
      <p:ext uri="{BB962C8B-B14F-4D97-AF65-F5344CB8AC3E}">
        <p14:creationId xmlns:p14="http://schemas.microsoft.com/office/powerpoint/2010/main" val="599545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148F34-CA9B-ACBB-7CC5-24CBB53CFE21}"/>
              </a:ext>
            </a:extLst>
          </p:cNvPr>
          <p:cNvSpPr txBox="1"/>
          <p:nvPr/>
        </p:nvSpPr>
        <p:spPr>
          <a:xfrm>
            <a:off x="1143000" y="1209271"/>
            <a:ext cx="6556931" cy="1139825"/>
          </a:xfrm>
          <a:prstGeom prst="rect">
            <a:avLst/>
          </a:prstGeom>
        </p:spPr>
        <p:txBody>
          <a:bodyPr lIns="0" tIns="0" rIns="0" bIns="0" rtlCol="0" anchor="t">
            <a:spAutoFit/>
          </a:bodyPr>
          <a:lstStyle/>
          <a:p>
            <a:pPr>
              <a:lnSpc>
                <a:spcPts val="8800"/>
              </a:lnSpc>
            </a:pPr>
            <a:r>
              <a:rPr lang="en-US" sz="8000" b="1" dirty="0">
                <a:solidFill>
                  <a:srgbClr val="009EDB"/>
                </a:solidFill>
                <a:latin typeface="BC Sans" pitchFamily="2" charset="0"/>
                <a:ea typeface="BC Sans" pitchFamily="2" charset="0"/>
              </a:rPr>
              <a:t>Contact</a:t>
            </a:r>
          </a:p>
        </p:txBody>
      </p:sp>
      <p:sp>
        <p:nvSpPr>
          <p:cNvPr id="5" name="Freeform 4">
            <a:extLst>
              <a:ext uri="{FF2B5EF4-FFF2-40B4-BE49-F238E27FC236}">
                <a16:creationId xmlns:a16="http://schemas.microsoft.com/office/drawing/2014/main" id="{3502E3FA-D3C8-058F-82BE-3D1F49ACDC32}"/>
              </a:ext>
            </a:extLst>
          </p:cNvPr>
          <p:cNvSpPr/>
          <p:nvPr/>
        </p:nvSpPr>
        <p:spPr>
          <a:xfrm>
            <a:off x="2209800" y="2500811"/>
            <a:ext cx="5668560" cy="5843089"/>
          </a:xfrm>
          <a:custGeom>
            <a:avLst/>
            <a:gdLst/>
            <a:ahLst/>
            <a:cxnLst/>
            <a:rect l="l" t="t" r="r" b="b"/>
            <a:pathLst>
              <a:path w="1492954" h="1732192">
                <a:moveTo>
                  <a:pt x="0" y="0"/>
                </a:moveTo>
                <a:lnTo>
                  <a:pt x="1492954" y="0"/>
                </a:lnTo>
                <a:lnTo>
                  <a:pt x="1492954" y="1732192"/>
                </a:lnTo>
                <a:lnTo>
                  <a:pt x="0" y="1732192"/>
                </a:lnTo>
                <a:close/>
              </a:path>
            </a:pathLst>
          </a:custGeom>
          <a:solidFill>
            <a:srgbClr val="D9D9D9">
              <a:alpha val="42745"/>
            </a:srgbClr>
          </a:solidFill>
        </p:spPr>
      </p:sp>
      <p:sp>
        <p:nvSpPr>
          <p:cNvPr id="6" name="Freeform 4">
            <a:extLst>
              <a:ext uri="{FF2B5EF4-FFF2-40B4-BE49-F238E27FC236}">
                <a16:creationId xmlns:a16="http://schemas.microsoft.com/office/drawing/2014/main" id="{5745F69E-B054-CA26-3150-26DF6856B971}"/>
              </a:ext>
            </a:extLst>
          </p:cNvPr>
          <p:cNvSpPr/>
          <p:nvPr/>
        </p:nvSpPr>
        <p:spPr>
          <a:xfrm>
            <a:off x="10414558" y="2500810"/>
            <a:ext cx="5668560" cy="5843090"/>
          </a:xfrm>
          <a:custGeom>
            <a:avLst/>
            <a:gdLst/>
            <a:ahLst/>
            <a:cxnLst/>
            <a:rect l="l" t="t" r="r" b="b"/>
            <a:pathLst>
              <a:path w="1492954" h="1732192">
                <a:moveTo>
                  <a:pt x="0" y="0"/>
                </a:moveTo>
                <a:lnTo>
                  <a:pt x="1492954" y="0"/>
                </a:lnTo>
                <a:lnTo>
                  <a:pt x="1492954" y="1732192"/>
                </a:lnTo>
                <a:lnTo>
                  <a:pt x="0" y="1732192"/>
                </a:lnTo>
                <a:close/>
              </a:path>
            </a:pathLst>
          </a:custGeom>
          <a:solidFill>
            <a:srgbClr val="D9D9D9">
              <a:alpha val="42745"/>
            </a:srgbClr>
          </a:solidFill>
        </p:spPr>
      </p:sp>
      <p:pic>
        <p:nvPicPr>
          <p:cNvPr id="10" name="Picture 9" descr="A picture containing human face, person, smile, headshot&#10;&#10;Description automatically generated">
            <a:extLst>
              <a:ext uri="{FF2B5EF4-FFF2-40B4-BE49-F238E27FC236}">
                <a16:creationId xmlns:a16="http://schemas.microsoft.com/office/drawing/2014/main" id="{FE72E44B-C0A7-1191-A110-AD3BC3B937F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15330" y="2931770"/>
            <a:ext cx="2857500" cy="2857500"/>
          </a:xfrm>
          <a:prstGeom prst="ellipse">
            <a:avLst/>
          </a:prstGeom>
        </p:spPr>
      </p:pic>
      <p:pic>
        <p:nvPicPr>
          <p:cNvPr id="12" name="Picture 11" descr="A person with a beard and glasses&#10;&#10;Description automatically generated with low confidence">
            <a:extLst>
              <a:ext uri="{FF2B5EF4-FFF2-40B4-BE49-F238E27FC236}">
                <a16:creationId xmlns:a16="http://schemas.microsoft.com/office/drawing/2014/main" id="{A181B529-27D1-51E3-CCD1-A1D4D0A3255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820088" y="2923167"/>
            <a:ext cx="2857500" cy="2857500"/>
          </a:xfrm>
          <a:prstGeom prst="ellipse">
            <a:avLst/>
          </a:prstGeom>
        </p:spPr>
      </p:pic>
      <p:sp>
        <p:nvSpPr>
          <p:cNvPr id="13" name="TextBox 12">
            <a:extLst>
              <a:ext uri="{FF2B5EF4-FFF2-40B4-BE49-F238E27FC236}">
                <a16:creationId xmlns:a16="http://schemas.microsoft.com/office/drawing/2014/main" id="{DA271855-5F7C-BCF0-556C-0D0CC4001961}"/>
              </a:ext>
            </a:extLst>
          </p:cNvPr>
          <p:cNvSpPr txBox="1"/>
          <p:nvPr/>
        </p:nvSpPr>
        <p:spPr>
          <a:xfrm>
            <a:off x="3177180" y="6025885"/>
            <a:ext cx="3733800" cy="523220"/>
          </a:xfrm>
          <a:prstGeom prst="rect">
            <a:avLst/>
          </a:prstGeom>
          <a:noFill/>
        </p:spPr>
        <p:txBody>
          <a:bodyPr wrap="square" rtlCol="0">
            <a:spAutoFit/>
          </a:bodyPr>
          <a:lstStyle/>
          <a:p>
            <a:pPr algn="ctr"/>
            <a:r>
              <a:rPr lang="en-CA" sz="2800" b="1">
                <a:latin typeface="BC Sans" pitchFamily="2" charset="0"/>
                <a:ea typeface="BC Sans" pitchFamily="2" charset="0"/>
              </a:rPr>
              <a:t>Nancy Norris </a:t>
            </a:r>
          </a:p>
        </p:txBody>
      </p:sp>
      <p:sp>
        <p:nvSpPr>
          <p:cNvPr id="14" name="TextBox 13">
            <a:extLst>
              <a:ext uri="{FF2B5EF4-FFF2-40B4-BE49-F238E27FC236}">
                <a16:creationId xmlns:a16="http://schemas.microsoft.com/office/drawing/2014/main" id="{F77DADB4-661E-6594-0B15-3F6DE058E079}"/>
              </a:ext>
            </a:extLst>
          </p:cNvPr>
          <p:cNvSpPr txBox="1"/>
          <p:nvPr/>
        </p:nvSpPr>
        <p:spPr>
          <a:xfrm>
            <a:off x="3177180" y="6699639"/>
            <a:ext cx="3733800" cy="707886"/>
          </a:xfrm>
          <a:prstGeom prst="rect">
            <a:avLst/>
          </a:prstGeom>
          <a:noFill/>
        </p:spPr>
        <p:txBody>
          <a:bodyPr wrap="square" rtlCol="0">
            <a:spAutoFit/>
          </a:bodyPr>
          <a:lstStyle/>
          <a:p>
            <a:pPr algn="ctr"/>
            <a:r>
              <a:rPr lang="en-CA" sz="2000">
                <a:latin typeface="BC Sans" pitchFamily="2" charset="0"/>
                <a:ea typeface="BC Sans" pitchFamily="2" charset="0"/>
              </a:rPr>
              <a:t>Senior Director of ESG &amp; Digital Trust</a:t>
            </a:r>
          </a:p>
        </p:txBody>
      </p:sp>
      <p:sp>
        <p:nvSpPr>
          <p:cNvPr id="15" name="TextBox 14">
            <a:extLst>
              <a:ext uri="{FF2B5EF4-FFF2-40B4-BE49-F238E27FC236}">
                <a16:creationId xmlns:a16="http://schemas.microsoft.com/office/drawing/2014/main" id="{158DFEDA-83C8-034B-C895-106135F2DBD2}"/>
              </a:ext>
            </a:extLst>
          </p:cNvPr>
          <p:cNvSpPr txBox="1"/>
          <p:nvPr/>
        </p:nvSpPr>
        <p:spPr>
          <a:xfrm>
            <a:off x="3177180" y="7558059"/>
            <a:ext cx="3733800" cy="400110"/>
          </a:xfrm>
          <a:prstGeom prst="rect">
            <a:avLst/>
          </a:prstGeom>
          <a:noFill/>
        </p:spPr>
        <p:txBody>
          <a:bodyPr wrap="square" rtlCol="0">
            <a:spAutoFit/>
          </a:bodyPr>
          <a:lstStyle/>
          <a:p>
            <a:pPr algn="ctr"/>
            <a:r>
              <a:rPr lang="en-CA" sz="2000">
                <a:latin typeface="BC Sans" pitchFamily="2" charset="0"/>
                <a:ea typeface="BC Sans" pitchFamily="2" charset="0"/>
              </a:rPr>
              <a:t>Nancy.Norris@gov.bc.ca</a:t>
            </a:r>
          </a:p>
        </p:txBody>
      </p:sp>
      <p:sp>
        <p:nvSpPr>
          <p:cNvPr id="19" name="TextBox 18">
            <a:extLst>
              <a:ext uri="{FF2B5EF4-FFF2-40B4-BE49-F238E27FC236}">
                <a16:creationId xmlns:a16="http://schemas.microsoft.com/office/drawing/2014/main" id="{DA35B600-D445-CDDB-D25D-80B5AEC39BEB}"/>
              </a:ext>
            </a:extLst>
          </p:cNvPr>
          <p:cNvSpPr txBox="1"/>
          <p:nvPr/>
        </p:nvSpPr>
        <p:spPr>
          <a:xfrm>
            <a:off x="11506200" y="6025885"/>
            <a:ext cx="3733800" cy="523220"/>
          </a:xfrm>
          <a:prstGeom prst="rect">
            <a:avLst/>
          </a:prstGeom>
          <a:noFill/>
        </p:spPr>
        <p:txBody>
          <a:bodyPr wrap="square" rtlCol="0">
            <a:spAutoFit/>
          </a:bodyPr>
          <a:lstStyle/>
          <a:p>
            <a:pPr algn="ctr"/>
            <a:r>
              <a:rPr lang="en-CA" sz="2800" b="1">
                <a:latin typeface="BC Sans" pitchFamily="2" charset="0"/>
                <a:ea typeface="BC Sans" pitchFamily="2" charset="0"/>
              </a:rPr>
              <a:t>Steve </a:t>
            </a:r>
            <a:r>
              <a:rPr lang="en-CA" sz="2800" b="1" err="1">
                <a:latin typeface="BC Sans" pitchFamily="2" charset="0"/>
                <a:ea typeface="BC Sans" pitchFamily="2" charset="0"/>
              </a:rPr>
              <a:t>Capell</a:t>
            </a:r>
            <a:endParaRPr lang="en-CA" sz="2800" b="1">
              <a:latin typeface="BC Sans" pitchFamily="2" charset="0"/>
              <a:ea typeface="BC Sans" pitchFamily="2" charset="0"/>
            </a:endParaRPr>
          </a:p>
        </p:txBody>
      </p:sp>
      <p:sp>
        <p:nvSpPr>
          <p:cNvPr id="20" name="TextBox 19">
            <a:extLst>
              <a:ext uri="{FF2B5EF4-FFF2-40B4-BE49-F238E27FC236}">
                <a16:creationId xmlns:a16="http://schemas.microsoft.com/office/drawing/2014/main" id="{0A84B560-CE8A-FDC8-C80D-C1E593A26452}"/>
              </a:ext>
            </a:extLst>
          </p:cNvPr>
          <p:cNvSpPr txBox="1"/>
          <p:nvPr/>
        </p:nvSpPr>
        <p:spPr>
          <a:xfrm>
            <a:off x="11506200" y="6699639"/>
            <a:ext cx="3733800" cy="400110"/>
          </a:xfrm>
          <a:prstGeom prst="rect">
            <a:avLst/>
          </a:prstGeom>
          <a:noFill/>
        </p:spPr>
        <p:txBody>
          <a:bodyPr wrap="square" rtlCol="0">
            <a:spAutoFit/>
          </a:bodyPr>
          <a:lstStyle/>
          <a:p>
            <a:pPr algn="ctr"/>
            <a:r>
              <a:rPr lang="en-CA" sz="2000">
                <a:latin typeface="BC Sans" pitchFamily="2" charset="0"/>
                <a:ea typeface="BC Sans" pitchFamily="2" charset="0"/>
              </a:rPr>
              <a:t>Managing Director</a:t>
            </a:r>
          </a:p>
        </p:txBody>
      </p:sp>
      <p:sp>
        <p:nvSpPr>
          <p:cNvPr id="21" name="TextBox 20">
            <a:extLst>
              <a:ext uri="{FF2B5EF4-FFF2-40B4-BE49-F238E27FC236}">
                <a16:creationId xmlns:a16="http://schemas.microsoft.com/office/drawing/2014/main" id="{5804BA22-D262-7A1C-A872-C6C372A82EAD}"/>
              </a:ext>
            </a:extLst>
          </p:cNvPr>
          <p:cNvSpPr txBox="1"/>
          <p:nvPr/>
        </p:nvSpPr>
        <p:spPr>
          <a:xfrm>
            <a:off x="11658600" y="7558059"/>
            <a:ext cx="3733800" cy="400110"/>
          </a:xfrm>
          <a:prstGeom prst="rect">
            <a:avLst/>
          </a:prstGeom>
          <a:noFill/>
        </p:spPr>
        <p:txBody>
          <a:bodyPr wrap="square" rtlCol="0">
            <a:spAutoFit/>
          </a:bodyPr>
          <a:lstStyle/>
          <a:p>
            <a:pPr algn="ctr"/>
            <a:r>
              <a:rPr lang="en-CA" sz="2000">
                <a:latin typeface="BC Sans" pitchFamily="2" charset="0"/>
                <a:ea typeface="BC Sans" pitchFamily="2" charset="0"/>
              </a:rPr>
              <a:t>Steve.Capell@gmail.com</a:t>
            </a:r>
          </a:p>
        </p:txBody>
      </p:sp>
      <p:pic>
        <p:nvPicPr>
          <p:cNvPr id="23" name="Picture 22" descr="A picture containing font, graphics, logo, symbol&#10;&#10;Description automatically generated">
            <a:extLst>
              <a:ext uri="{FF2B5EF4-FFF2-40B4-BE49-F238E27FC236}">
                <a16:creationId xmlns:a16="http://schemas.microsoft.com/office/drawing/2014/main" id="{1CA09D0F-767C-4728-2ABF-78E75A262B8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649200" y="8440997"/>
            <a:ext cx="1752600" cy="1752600"/>
          </a:xfrm>
          <a:prstGeom prst="rect">
            <a:avLst/>
          </a:prstGeom>
        </p:spPr>
      </p:pic>
      <p:sp>
        <p:nvSpPr>
          <p:cNvPr id="24" name="Freeform 10">
            <a:extLst>
              <a:ext uri="{FF2B5EF4-FFF2-40B4-BE49-F238E27FC236}">
                <a16:creationId xmlns:a16="http://schemas.microsoft.com/office/drawing/2014/main" id="{8DAB8E90-272D-024D-FB87-4DDF19AE6F4F}"/>
              </a:ext>
            </a:extLst>
          </p:cNvPr>
          <p:cNvSpPr/>
          <p:nvPr/>
        </p:nvSpPr>
        <p:spPr>
          <a:xfrm>
            <a:off x="2414513" y="8201429"/>
            <a:ext cx="5259134" cy="1752600"/>
          </a:xfrm>
          <a:custGeom>
            <a:avLst/>
            <a:gdLst/>
            <a:ahLst/>
            <a:cxnLst/>
            <a:rect l="l" t="t" r="r" b="b"/>
            <a:pathLst>
              <a:path w="5823627" h="2113761">
                <a:moveTo>
                  <a:pt x="0" y="0"/>
                </a:moveTo>
                <a:lnTo>
                  <a:pt x="5823627" y="0"/>
                </a:lnTo>
                <a:lnTo>
                  <a:pt x="5823627" y="2113761"/>
                </a:lnTo>
                <a:lnTo>
                  <a:pt x="0" y="21137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9EDB"/>
        </a:solidFill>
        <a:effectLst/>
      </p:bgPr>
    </p:bg>
    <p:spTree>
      <p:nvGrpSpPr>
        <p:cNvPr id="1" name=""/>
        <p:cNvGrpSpPr/>
        <p:nvPr/>
      </p:nvGrpSpPr>
      <p:grpSpPr>
        <a:xfrm>
          <a:off x="0" y="0"/>
          <a:ext cx="0" cy="0"/>
          <a:chOff x="0" y="0"/>
          <a:chExt cx="0" cy="0"/>
        </a:xfrm>
      </p:grpSpPr>
      <p:sp>
        <p:nvSpPr>
          <p:cNvPr id="3" name="Freeform 3"/>
          <p:cNvSpPr/>
          <p:nvPr/>
        </p:nvSpPr>
        <p:spPr>
          <a:xfrm>
            <a:off x="8541187" y="3424437"/>
            <a:ext cx="8508563" cy="2377135"/>
          </a:xfrm>
          <a:custGeom>
            <a:avLst/>
            <a:gdLst/>
            <a:ahLst/>
            <a:cxnLst/>
            <a:rect l="l" t="t" r="r" b="b"/>
            <a:pathLst>
              <a:path w="2240938" h="626077">
                <a:moveTo>
                  <a:pt x="46405" y="0"/>
                </a:moveTo>
                <a:lnTo>
                  <a:pt x="2194534" y="0"/>
                </a:lnTo>
                <a:cubicBezTo>
                  <a:pt x="2220162" y="0"/>
                  <a:pt x="2240938" y="20776"/>
                  <a:pt x="2240938" y="46405"/>
                </a:cubicBezTo>
                <a:lnTo>
                  <a:pt x="2240938" y="579672"/>
                </a:lnTo>
                <a:cubicBezTo>
                  <a:pt x="2240938" y="605301"/>
                  <a:pt x="2220162" y="626077"/>
                  <a:pt x="2194534" y="626077"/>
                </a:cubicBezTo>
                <a:lnTo>
                  <a:pt x="46405" y="626077"/>
                </a:lnTo>
                <a:cubicBezTo>
                  <a:pt x="34097" y="626077"/>
                  <a:pt x="22294" y="621188"/>
                  <a:pt x="13592" y="612485"/>
                </a:cubicBezTo>
                <a:cubicBezTo>
                  <a:pt x="4889" y="603783"/>
                  <a:pt x="0" y="591979"/>
                  <a:pt x="0" y="579672"/>
                </a:cubicBezTo>
                <a:lnTo>
                  <a:pt x="0" y="46405"/>
                </a:lnTo>
                <a:cubicBezTo>
                  <a:pt x="0" y="34097"/>
                  <a:pt x="4889" y="22294"/>
                  <a:pt x="13592" y="13592"/>
                </a:cubicBezTo>
                <a:cubicBezTo>
                  <a:pt x="22294" y="4889"/>
                  <a:pt x="34097" y="0"/>
                  <a:pt x="46405" y="0"/>
                </a:cubicBezTo>
                <a:close/>
              </a:path>
            </a:pathLst>
          </a:custGeom>
          <a:solidFill>
            <a:srgbClr val="FFFFFF"/>
          </a:solidFill>
        </p:spPr>
        <p:txBody>
          <a:bodyPr/>
          <a:lstStyle/>
          <a:p>
            <a:endParaRPr lang="en-CA"/>
          </a:p>
        </p:txBody>
      </p:sp>
      <p:sp>
        <p:nvSpPr>
          <p:cNvPr id="4" name="TextBox 4"/>
          <p:cNvSpPr txBox="1"/>
          <p:nvPr/>
        </p:nvSpPr>
        <p:spPr>
          <a:xfrm>
            <a:off x="8541187" y="3209042"/>
            <a:ext cx="8508563" cy="3086099"/>
          </a:xfrm>
          <a:prstGeom prst="rect">
            <a:avLst/>
          </a:prstGeom>
        </p:spPr>
        <p:txBody>
          <a:bodyPr lIns="63500" tIns="63500" rIns="63500" bIns="63500" rtlCol="0" anchor="ctr"/>
          <a:lstStyle/>
          <a:p>
            <a:pPr algn="ctr">
              <a:lnSpc>
                <a:spcPts val="3387"/>
              </a:lnSpc>
            </a:pPr>
            <a:endParaRPr dirty="0"/>
          </a:p>
          <a:p>
            <a:pPr algn="ctr">
              <a:lnSpc>
                <a:spcPts val="3387"/>
              </a:lnSpc>
            </a:pPr>
            <a:r>
              <a:rPr lang="en-US" sz="2799" dirty="0">
                <a:solidFill>
                  <a:srgbClr val="000000"/>
                </a:solidFill>
                <a:latin typeface="BC Sans 2"/>
              </a:rPr>
              <a:t>Provide additional information about the UN/CEFACT Critical Raw Material Traceability project.</a:t>
            </a:r>
          </a:p>
          <a:p>
            <a:pPr algn="ctr">
              <a:lnSpc>
                <a:spcPts val="3380"/>
              </a:lnSpc>
            </a:pPr>
            <a:endParaRPr lang="en-US" sz="2799" dirty="0">
              <a:solidFill>
                <a:srgbClr val="000000"/>
              </a:solidFill>
              <a:latin typeface="BC Sans 2"/>
            </a:endParaRPr>
          </a:p>
        </p:txBody>
      </p:sp>
      <p:grpSp>
        <p:nvGrpSpPr>
          <p:cNvPr id="5" name="Group 5"/>
          <p:cNvGrpSpPr/>
          <p:nvPr/>
        </p:nvGrpSpPr>
        <p:grpSpPr>
          <a:xfrm>
            <a:off x="8541187" y="6032776"/>
            <a:ext cx="8508563" cy="3086100"/>
            <a:chOff x="0" y="0"/>
            <a:chExt cx="2240938" cy="812800"/>
          </a:xfrm>
        </p:grpSpPr>
        <p:sp>
          <p:nvSpPr>
            <p:cNvPr id="6" name="Freeform 6"/>
            <p:cNvSpPr/>
            <p:nvPr/>
          </p:nvSpPr>
          <p:spPr>
            <a:xfrm>
              <a:off x="0" y="92572"/>
              <a:ext cx="2240938" cy="622749"/>
            </a:xfrm>
            <a:custGeom>
              <a:avLst/>
              <a:gdLst/>
              <a:ahLst/>
              <a:cxnLst/>
              <a:rect l="l" t="t" r="r" b="b"/>
              <a:pathLst>
                <a:path w="2240938" h="622749">
                  <a:moveTo>
                    <a:pt x="46405" y="0"/>
                  </a:moveTo>
                  <a:lnTo>
                    <a:pt x="2194534" y="0"/>
                  </a:lnTo>
                  <a:cubicBezTo>
                    <a:pt x="2220162" y="0"/>
                    <a:pt x="2240938" y="20776"/>
                    <a:pt x="2240938" y="46405"/>
                  </a:cubicBezTo>
                  <a:lnTo>
                    <a:pt x="2240938" y="576344"/>
                  </a:lnTo>
                  <a:cubicBezTo>
                    <a:pt x="2240938" y="601973"/>
                    <a:pt x="2220162" y="622749"/>
                    <a:pt x="2194534" y="622749"/>
                  </a:cubicBezTo>
                  <a:lnTo>
                    <a:pt x="46405" y="622749"/>
                  </a:lnTo>
                  <a:cubicBezTo>
                    <a:pt x="34097" y="622749"/>
                    <a:pt x="22294" y="617860"/>
                    <a:pt x="13592" y="609157"/>
                  </a:cubicBezTo>
                  <a:cubicBezTo>
                    <a:pt x="4889" y="600455"/>
                    <a:pt x="0" y="588651"/>
                    <a:pt x="0" y="576344"/>
                  </a:cubicBezTo>
                  <a:lnTo>
                    <a:pt x="0" y="46405"/>
                  </a:lnTo>
                  <a:cubicBezTo>
                    <a:pt x="0" y="34097"/>
                    <a:pt x="4889" y="22294"/>
                    <a:pt x="13592" y="13592"/>
                  </a:cubicBezTo>
                  <a:cubicBezTo>
                    <a:pt x="22294" y="4889"/>
                    <a:pt x="34097" y="0"/>
                    <a:pt x="46405" y="0"/>
                  </a:cubicBezTo>
                  <a:close/>
                </a:path>
              </a:pathLst>
            </a:custGeom>
            <a:solidFill>
              <a:srgbClr val="FFFFFF"/>
            </a:solidFill>
          </p:spPr>
        </p:sp>
        <p:sp>
          <p:nvSpPr>
            <p:cNvPr id="7" name="TextBox 7"/>
            <p:cNvSpPr txBox="1"/>
            <p:nvPr/>
          </p:nvSpPr>
          <p:spPr>
            <a:xfrm>
              <a:off x="0" y="0"/>
              <a:ext cx="2130558" cy="812800"/>
            </a:xfrm>
            <a:prstGeom prst="rect">
              <a:avLst/>
            </a:prstGeom>
          </p:spPr>
          <p:txBody>
            <a:bodyPr lIns="63500" tIns="63500" rIns="63500" bIns="63500" rtlCol="0" anchor="ctr"/>
            <a:lstStyle/>
            <a:p>
              <a:pPr algn="ctr">
                <a:lnSpc>
                  <a:spcPts val="3387"/>
                </a:lnSpc>
              </a:pPr>
              <a:endParaRPr/>
            </a:p>
            <a:p>
              <a:pPr algn="ctr">
                <a:lnSpc>
                  <a:spcPts val="3387"/>
                </a:lnSpc>
              </a:pPr>
              <a:r>
                <a:rPr lang="en-US" sz="2799">
                  <a:solidFill>
                    <a:srgbClr val="000000"/>
                  </a:solidFill>
                  <a:latin typeface="BC Sans 2"/>
                </a:rPr>
                <a:t>Answer questions about participation, timelines, and next steps. </a:t>
              </a:r>
            </a:p>
            <a:p>
              <a:pPr algn="ctr">
                <a:lnSpc>
                  <a:spcPts val="3380"/>
                </a:lnSpc>
              </a:pPr>
              <a:endParaRPr lang="en-US" sz="2799">
                <a:solidFill>
                  <a:srgbClr val="000000"/>
                </a:solidFill>
                <a:latin typeface="BC Sans 2"/>
              </a:endParaRPr>
            </a:p>
          </p:txBody>
        </p:sp>
      </p:grpSp>
      <p:sp>
        <p:nvSpPr>
          <p:cNvPr id="8" name="TextBox 8"/>
          <p:cNvSpPr txBox="1"/>
          <p:nvPr/>
        </p:nvSpPr>
        <p:spPr>
          <a:xfrm>
            <a:off x="8840181" y="1615302"/>
            <a:ext cx="8419119" cy="1139825"/>
          </a:xfrm>
          <a:prstGeom prst="rect">
            <a:avLst/>
          </a:prstGeom>
        </p:spPr>
        <p:txBody>
          <a:bodyPr lIns="0" tIns="0" rIns="0" bIns="0" rtlCol="0" anchor="t">
            <a:spAutoFit/>
          </a:bodyPr>
          <a:lstStyle/>
          <a:p>
            <a:pPr>
              <a:lnSpc>
                <a:spcPts val="8800"/>
              </a:lnSpc>
            </a:pPr>
            <a:r>
              <a:rPr lang="en-US" sz="8000" b="1" dirty="0">
                <a:solidFill>
                  <a:srgbClr val="FFFFFF"/>
                </a:solidFill>
                <a:latin typeface="BC Sans" pitchFamily="2" charset="0"/>
                <a:ea typeface="BC Sans" pitchFamily="2" charset="0"/>
              </a:rPr>
              <a:t>Purpose</a:t>
            </a:r>
          </a:p>
        </p:txBody>
      </p:sp>
      <p:sp>
        <p:nvSpPr>
          <p:cNvPr id="9" name="Freeform 9"/>
          <p:cNvSpPr/>
          <p:nvPr/>
        </p:nvSpPr>
        <p:spPr>
          <a:xfrm>
            <a:off x="0" y="0"/>
            <a:ext cx="7245911" cy="10287000"/>
          </a:xfrm>
          <a:custGeom>
            <a:avLst/>
            <a:gdLst/>
            <a:ahLst/>
            <a:cxnLst/>
            <a:rect l="l" t="t" r="r" b="b"/>
            <a:pathLst>
              <a:path w="7245911" h="10437935">
                <a:moveTo>
                  <a:pt x="0" y="0"/>
                </a:moveTo>
                <a:lnTo>
                  <a:pt x="7245911" y="0"/>
                </a:lnTo>
                <a:lnTo>
                  <a:pt x="7245911" y="10437935"/>
                </a:lnTo>
                <a:lnTo>
                  <a:pt x="0" y="10437935"/>
                </a:lnTo>
                <a:lnTo>
                  <a:pt x="0" y="0"/>
                </a:lnTo>
                <a:close/>
              </a:path>
            </a:pathLst>
          </a:custGeom>
          <a:blipFill>
            <a:blip r:embed="rId3" cstate="screen">
              <a:extLst>
                <a:ext uri="{28A0092B-C50C-407E-A947-70E740481C1C}">
                  <a14:useLocalDpi xmlns:a14="http://schemas.microsoft.com/office/drawing/2010/main"/>
                </a:ext>
              </a:extLst>
            </a:blip>
            <a:stretch>
              <a:fillRect/>
            </a:stretch>
          </a:blipFill>
        </p:spPr>
        <p:txBody>
          <a:bodyPr/>
          <a:lstStyle/>
          <a:p>
            <a:endParaRPr lang="en-CA"/>
          </a:p>
        </p:txBody>
      </p:sp>
      <p:sp>
        <p:nvSpPr>
          <p:cNvPr id="10" name="Freeform 29">
            <a:extLst>
              <a:ext uri="{FF2B5EF4-FFF2-40B4-BE49-F238E27FC236}">
                <a16:creationId xmlns:a16="http://schemas.microsoft.com/office/drawing/2014/main" id="{B9810568-47D9-D36F-F7DA-FFEE0221B827}"/>
              </a:ext>
            </a:extLst>
          </p:cNvPr>
          <p:cNvSpPr/>
          <p:nvPr/>
        </p:nvSpPr>
        <p:spPr>
          <a:xfrm>
            <a:off x="14841358" y="9112214"/>
            <a:ext cx="2869318" cy="865063"/>
          </a:xfrm>
          <a:custGeom>
            <a:avLst/>
            <a:gdLst/>
            <a:ahLst/>
            <a:cxnLst/>
            <a:rect l="l" t="t" r="r" b="b"/>
            <a:pathLst>
              <a:path w="2869318" h="865063">
                <a:moveTo>
                  <a:pt x="0" y="0"/>
                </a:moveTo>
                <a:lnTo>
                  <a:pt x="2869318" y="0"/>
                </a:lnTo>
                <a:lnTo>
                  <a:pt x="2869318" y="865063"/>
                </a:lnTo>
                <a:lnTo>
                  <a:pt x="0" y="865063"/>
                </a:lnTo>
                <a:lnTo>
                  <a:pt x="0" y="0"/>
                </a:lnTo>
                <a:close/>
              </a:path>
            </a:pathLst>
          </a:custGeom>
          <a:blipFill>
            <a:blip r:embed="rId4" cstate="screen">
              <a:duotone>
                <a:prstClr val="black"/>
                <a:schemeClr val="bg1">
                  <a:tint val="45000"/>
                  <a:satMod val="400000"/>
                </a:schemeClr>
              </a:duotone>
              <a:extLst>
                <a:ext uri="{BEBA8EAE-BF5A-486C-A8C5-ECC9F3942E4B}">
                  <a14:imgProps xmlns:a14="http://schemas.microsoft.com/office/drawing/2010/main">
                    <a14:imgLayer r:embed="rId5">
                      <a14:imgEffect>
                        <a14:artisticPencilSketch/>
                      </a14:imgEffect>
                      <a14:imgEffect>
                        <a14:saturation sat="0"/>
                      </a14:imgEffect>
                    </a14:imgLayer>
                  </a14:imgProps>
                </a:ext>
                <a:ext uri="{28A0092B-C50C-407E-A947-70E740481C1C}">
                  <a14:useLocalDpi xmlns:a14="http://schemas.microsoft.com/office/drawing/2010/main"/>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028700" y="3570675"/>
            <a:ext cx="4965875" cy="861986"/>
            <a:chOff x="0" y="0"/>
            <a:chExt cx="6621167" cy="1149315"/>
          </a:xfrm>
        </p:grpSpPr>
        <p:sp>
          <p:nvSpPr>
            <p:cNvPr id="4" name="TextBox 4"/>
            <p:cNvSpPr txBox="1"/>
            <p:nvPr/>
          </p:nvSpPr>
          <p:spPr>
            <a:xfrm>
              <a:off x="0" y="-19050"/>
              <a:ext cx="6621167" cy="440690"/>
            </a:xfrm>
            <a:prstGeom prst="rect">
              <a:avLst/>
            </a:prstGeom>
          </p:spPr>
          <p:txBody>
            <a:bodyPr lIns="0" tIns="0" rIns="0" bIns="0" rtlCol="0" anchor="t">
              <a:spAutoFit/>
            </a:bodyPr>
            <a:lstStyle/>
            <a:p>
              <a:pPr>
                <a:lnSpc>
                  <a:spcPts val="2730"/>
                </a:lnSpc>
                <a:spcBef>
                  <a:spcPct val="0"/>
                </a:spcBef>
              </a:pPr>
              <a:r>
                <a:rPr lang="en-US" sz="2100" dirty="0">
                  <a:solidFill>
                    <a:srgbClr val="2B2B2B"/>
                  </a:solidFill>
                  <a:latin typeface="BC Sans" pitchFamily="2" charset="0"/>
                  <a:ea typeface="BC Sans" pitchFamily="2" charset="0"/>
                </a:rPr>
                <a:t>PART 1</a:t>
              </a:r>
            </a:p>
          </p:txBody>
        </p:sp>
        <p:sp>
          <p:nvSpPr>
            <p:cNvPr id="5" name="TextBox 5"/>
            <p:cNvSpPr txBox="1"/>
            <p:nvPr/>
          </p:nvSpPr>
          <p:spPr>
            <a:xfrm>
              <a:off x="0" y="558553"/>
              <a:ext cx="6621167" cy="590762"/>
            </a:xfrm>
            <a:prstGeom prst="rect">
              <a:avLst/>
            </a:prstGeom>
          </p:spPr>
          <p:txBody>
            <a:bodyPr lIns="0" tIns="0" rIns="0" bIns="0" rtlCol="0" anchor="t">
              <a:spAutoFit/>
            </a:bodyPr>
            <a:lstStyle/>
            <a:p>
              <a:pPr>
                <a:lnSpc>
                  <a:spcPts val="3640"/>
                </a:lnSpc>
                <a:spcBef>
                  <a:spcPct val="0"/>
                </a:spcBef>
              </a:pPr>
              <a:r>
                <a:rPr lang="en-US" sz="2800" spc="-84" dirty="0">
                  <a:solidFill>
                    <a:srgbClr val="2B2B2B"/>
                  </a:solidFill>
                  <a:latin typeface="BC Sans" pitchFamily="2" charset="0"/>
                  <a:ea typeface="BC Sans" pitchFamily="2" charset="0"/>
                </a:rPr>
                <a:t>Welcome and Introduction</a:t>
              </a:r>
            </a:p>
          </p:txBody>
        </p:sp>
      </p:grpSp>
      <p:grpSp>
        <p:nvGrpSpPr>
          <p:cNvPr id="6" name="Group 6"/>
          <p:cNvGrpSpPr/>
          <p:nvPr/>
        </p:nvGrpSpPr>
        <p:grpSpPr>
          <a:xfrm>
            <a:off x="1028700" y="5223351"/>
            <a:ext cx="7157017" cy="849938"/>
            <a:chOff x="0" y="0"/>
            <a:chExt cx="9542690" cy="1133250"/>
          </a:xfrm>
        </p:grpSpPr>
        <p:sp>
          <p:nvSpPr>
            <p:cNvPr id="7" name="TextBox 7"/>
            <p:cNvSpPr txBox="1"/>
            <p:nvPr/>
          </p:nvSpPr>
          <p:spPr>
            <a:xfrm>
              <a:off x="0" y="-19050"/>
              <a:ext cx="9542690" cy="440690"/>
            </a:xfrm>
            <a:prstGeom prst="rect">
              <a:avLst/>
            </a:prstGeom>
          </p:spPr>
          <p:txBody>
            <a:bodyPr lIns="0" tIns="0" rIns="0" bIns="0" rtlCol="0" anchor="t">
              <a:spAutoFit/>
            </a:bodyPr>
            <a:lstStyle/>
            <a:p>
              <a:pPr marL="0" lvl="0" indent="0" algn="l">
                <a:lnSpc>
                  <a:spcPts val="2730"/>
                </a:lnSpc>
                <a:spcBef>
                  <a:spcPct val="0"/>
                </a:spcBef>
              </a:pPr>
              <a:r>
                <a:rPr lang="en-US" sz="2100" u="none">
                  <a:solidFill>
                    <a:srgbClr val="2B2B2B"/>
                  </a:solidFill>
                  <a:latin typeface="BC Sans" pitchFamily="2" charset="0"/>
                  <a:ea typeface="BC Sans" pitchFamily="2" charset="0"/>
                </a:rPr>
                <a:t>PART 2</a:t>
              </a:r>
            </a:p>
          </p:txBody>
        </p:sp>
        <p:sp>
          <p:nvSpPr>
            <p:cNvPr id="8" name="TextBox 8"/>
            <p:cNvSpPr txBox="1"/>
            <p:nvPr/>
          </p:nvSpPr>
          <p:spPr>
            <a:xfrm>
              <a:off x="0" y="542488"/>
              <a:ext cx="9542690" cy="590762"/>
            </a:xfrm>
            <a:prstGeom prst="rect">
              <a:avLst/>
            </a:prstGeom>
          </p:spPr>
          <p:txBody>
            <a:bodyPr lIns="0" tIns="0" rIns="0" bIns="0" rtlCol="0" anchor="t">
              <a:spAutoFit/>
            </a:bodyPr>
            <a:lstStyle/>
            <a:p>
              <a:pPr>
                <a:lnSpc>
                  <a:spcPts val="3640"/>
                </a:lnSpc>
                <a:spcBef>
                  <a:spcPct val="0"/>
                </a:spcBef>
              </a:pPr>
              <a:r>
                <a:rPr lang="en-US" sz="2800">
                  <a:solidFill>
                    <a:srgbClr val="2B2B2B"/>
                  </a:solidFill>
                  <a:latin typeface="BC Sans" pitchFamily="2" charset="0"/>
                  <a:ea typeface="BC Sans" pitchFamily="2" charset="0"/>
                </a:rPr>
                <a:t>Energy &amp; Mines Digital Trust - Background </a:t>
              </a:r>
            </a:p>
          </p:txBody>
        </p:sp>
      </p:grpSp>
      <p:grpSp>
        <p:nvGrpSpPr>
          <p:cNvPr id="9" name="Group 9"/>
          <p:cNvGrpSpPr/>
          <p:nvPr/>
        </p:nvGrpSpPr>
        <p:grpSpPr>
          <a:xfrm>
            <a:off x="1028700" y="6863979"/>
            <a:ext cx="7790819" cy="849938"/>
            <a:chOff x="0" y="0"/>
            <a:chExt cx="10387758" cy="1133250"/>
          </a:xfrm>
        </p:grpSpPr>
        <p:sp>
          <p:nvSpPr>
            <p:cNvPr id="10" name="TextBox 10"/>
            <p:cNvSpPr txBox="1"/>
            <p:nvPr/>
          </p:nvSpPr>
          <p:spPr>
            <a:xfrm>
              <a:off x="0" y="-19050"/>
              <a:ext cx="10387758" cy="440690"/>
            </a:xfrm>
            <a:prstGeom prst="rect">
              <a:avLst/>
            </a:prstGeom>
          </p:spPr>
          <p:txBody>
            <a:bodyPr lIns="0" tIns="0" rIns="0" bIns="0" rtlCol="0" anchor="t">
              <a:spAutoFit/>
            </a:bodyPr>
            <a:lstStyle/>
            <a:p>
              <a:pPr marL="0" lvl="0" indent="0" algn="l">
                <a:lnSpc>
                  <a:spcPts val="2730"/>
                </a:lnSpc>
                <a:spcBef>
                  <a:spcPct val="0"/>
                </a:spcBef>
              </a:pPr>
              <a:r>
                <a:rPr lang="en-US" sz="2100" u="none">
                  <a:solidFill>
                    <a:srgbClr val="2B2B2B"/>
                  </a:solidFill>
                  <a:latin typeface="BC Sans" pitchFamily="2" charset="0"/>
                  <a:ea typeface="BC Sans" pitchFamily="2" charset="0"/>
                </a:rPr>
                <a:t>PART 3</a:t>
              </a:r>
            </a:p>
          </p:txBody>
        </p:sp>
        <p:sp>
          <p:nvSpPr>
            <p:cNvPr id="11" name="TextBox 11"/>
            <p:cNvSpPr txBox="1"/>
            <p:nvPr/>
          </p:nvSpPr>
          <p:spPr>
            <a:xfrm>
              <a:off x="0" y="542488"/>
              <a:ext cx="10387758" cy="590762"/>
            </a:xfrm>
            <a:prstGeom prst="rect">
              <a:avLst/>
            </a:prstGeom>
          </p:spPr>
          <p:txBody>
            <a:bodyPr lIns="0" tIns="0" rIns="0" bIns="0" rtlCol="0" anchor="t">
              <a:spAutoFit/>
            </a:bodyPr>
            <a:lstStyle/>
            <a:p>
              <a:pPr>
                <a:lnSpc>
                  <a:spcPts val="3640"/>
                </a:lnSpc>
                <a:spcBef>
                  <a:spcPct val="0"/>
                </a:spcBef>
              </a:pPr>
              <a:r>
                <a:rPr lang="en-US" sz="2800">
                  <a:solidFill>
                    <a:srgbClr val="2B2B2B"/>
                  </a:solidFill>
                  <a:latin typeface="BC Sans" pitchFamily="2" charset="0"/>
                  <a:ea typeface="BC Sans" pitchFamily="2" charset="0"/>
                </a:rPr>
                <a:t>UN/CEFACT Textile Project - Background </a:t>
              </a:r>
            </a:p>
          </p:txBody>
        </p:sp>
      </p:grpSp>
      <p:grpSp>
        <p:nvGrpSpPr>
          <p:cNvPr id="12" name="Group 12"/>
          <p:cNvGrpSpPr/>
          <p:nvPr/>
        </p:nvGrpSpPr>
        <p:grpSpPr>
          <a:xfrm>
            <a:off x="9144000" y="3685358"/>
            <a:ext cx="7645950" cy="861986"/>
            <a:chOff x="0" y="0"/>
            <a:chExt cx="10194600" cy="1149315"/>
          </a:xfrm>
        </p:grpSpPr>
        <p:sp>
          <p:nvSpPr>
            <p:cNvPr id="13" name="TextBox 13"/>
            <p:cNvSpPr txBox="1"/>
            <p:nvPr/>
          </p:nvSpPr>
          <p:spPr>
            <a:xfrm>
              <a:off x="0" y="-19050"/>
              <a:ext cx="10194600" cy="440690"/>
            </a:xfrm>
            <a:prstGeom prst="rect">
              <a:avLst/>
            </a:prstGeom>
          </p:spPr>
          <p:txBody>
            <a:bodyPr lIns="0" tIns="0" rIns="0" bIns="0" rtlCol="0" anchor="t">
              <a:spAutoFit/>
            </a:bodyPr>
            <a:lstStyle/>
            <a:p>
              <a:pPr marL="0" lvl="0" indent="0" algn="l">
                <a:lnSpc>
                  <a:spcPts val="2730"/>
                </a:lnSpc>
                <a:spcBef>
                  <a:spcPct val="0"/>
                </a:spcBef>
              </a:pPr>
              <a:r>
                <a:rPr lang="en-US" sz="2100" u="none">
                  <a:solidFill>
                    <a:srgbClr val="2B2B2B"/>
                  </a:solidFill>
                  <a:latin typeface="BC Sans" pitchFamily="2" charset="0"/>
                  <a:ea typeface="BC Sans" pitchFamily="2" charset="0"/>
                </a:rPr>
                <a:t>PART 4</a:t>
              </a:r>
            </a:p>
          </p:txBody>
        </p:sp>
        <p:sp>
          <p:nvSpPr>
            <p:cNvPr id="14" name="TextBox 14"/>
            <p:cNvSpPr txBox="1"/>
            <p:nvPr/>
          </p:nvSpPr>
          <p:spPr>
            <a:xfrm>
              <a:off x="0" y="558553"/>
              <a:ext cx="10194600" cy="590762"/>
            </a:xfrm>
            <a:prstGeom prst="rect">
              <a:avLst/>
            </a:prstGeom>
          </p:spPr>
          <p:txBody>
            <a:bodyPr lIns="0" tIns="0" rIns="0" bIns="0" rtlCol="0" anchor="t">
              <a:spAutoFit/>
            </a:bodyPr>
            <a:lstStyle/>
            <a:p>
              <a:pPr>
                <a:lnSpc>
                  <a:spcPts val="3640"/>
                </a:lnSpc>
                <a:spcBef>
                  <a:spcPct val="0"/>
                </a:spcBef>
              </a:pPr>
              <a:r>
                <a:rPr lang="en-US" sz="2800">
                  <a:solidFill>
                    <a:srgbClr val="2B2B2B"/>
                  </a:solidFill>
                  <a:latin typeface="BC Sans" pitchFamily="2" charset="0"/>
                  <a:ea typeface="BC Sans" pitchFamily="2" charset="0"/>
                </a:rPr>
                <a:t>Review of Project Deliverables </a:t>
              </a:r>
            </a:p>
          </p:txBody>
        </p:sp>
      </p:grpSp>
      <p:grpSp>
        <p:nvGrpSpPr>
          <p:cNvPr id="15" name="Group 15"/>
          <p:cNvGrpSpPr/>
          <p:nvPr/>
        </p:nvGrpSpPr>
        <p:grpSpPr>
          <a:xfrm>
            <a:off x="9144000" y="5338034"/>
            <a:ext cx="8044339" cy="861986"/>
            <a:chOff x="0" y="0"/>
            <a:chExt cx="10725786" cy="1149315"/>
          </a:xfrm>
        </p:grpSpPr>
        <p:sp>
          <p:nvSpPr>
            <p:cNvPr id="16" name="TextBox 16"/>
            <p:cNvSpPr txBox="1"/>
            <p:nvPr/>
          </p:nvSpPr>
          <p:spPr>
            <a:xfrm>
              <a:off x="0" y="-19050"/>
              <a:ext cx="10725786" cy="440690"/>
            </a:xfrm>
            <a:prstGeom prst="rect">
              <a:avLst/>
            </a:prstGeom>
          </p:spPr>
          <p:txBody>
            <a:bodyPr lIns="0" tIns="0" rIns="0" bIns="0" rtlCol="0" anchor="t">
              <a:spAutoFit/>
            </a:bodyPr>
            <a:lstStyle/>
            <a:p>
              <a:pPr marL="0" lvl="0" indent="0" algn="l">
                <a:lnSpc>
                  <a:spcPts val="2730"/>
                </a:lnSpc>
                <a:spcBef>
                  <a:spcPct val="0"/>
                </a:spcBef>
              </a:pPr>
              <a:r>
                <a:rPr lang="en-US" sz="2100" u="none">
                  <a:solidFill>
                    <a:srgbClr val="2B2B2B"/>
                  </a:solidFill>
                  <a:latin typeface="BC Sans" pitchFamily="2" charset="0"/>
                  <a:ea typeface="BC Sans" pitchFamily="2" charset="0"/>
                </a:rPr>
                <a:t>PART 5</a:t>
              </a:r>
            </a:p>
          </p:txBody>
        </p:sp>
        <p:sp>
          <p:nvSpPr>
            <p:cNvPr id="17" name="TextBox 17"/>
            <p:cNvSpPr txBox="1"/>
            <p:nvPr/>
          </p:nvSpPr>
          <p:spPr>
            <a:xfrm>
              <a:off x="0" y="558553"/>
              <a:ext cx="10725786" cy="590762"/>
            </a:xfrm>
            <a:prstGeom prst="rect">
              <a:avLst/>
            </a:prstGeom>
          </p:spPr>
          <p:txBody>
            <a:bodyPr lIns="0" tIns="0" rIns="0" bIns="0" rtlCol="0" anchor="t">
              <a:spAutoFit/>
            </a:bodyPr>
            <a:lstStyle/>
            <a:p>
              <a:pPr>
                <a:lnSpc>
                  <a:spcPts val="3640"/>
                </a:lnSpc>
                <a:spcBef>
                  <a:spcPct val="0"/>
                </a:spcBef>
              </a:pPr>
              <a:r>
                <a:rPr lang="en-US" sz="2800">
                  <a:solidFill>
                    <a:srgbClr val="2B2B2B"/>
                  </a:solidFill>
                  <a:latin typeface="BC Sans" pitchFamily="2" charset="0"/>
                  <a:ea typeface="BC Sans" pitchFamily="2" charset="0"/>
                </a:rPr>
                <a:t>Project Participation, Timeline, and Next Steps </a:t>
              </a:r>
            </a:p>
          </p:txBody>
        </p:sp>
      </p:grpSp>
      <p:sp>
        <p:nvSpPr>
          <p:cNvPr id="18" name="AutoShape 18"/>
          <p:cNvSpPr/>
          <p:nvPr/>
        </p:nvSpPr>
        <p:spPr>
          <a:xfrm>
            <a:off x="1028700" y="4824831"/>
            <a:ext cx="5747740" cy="0"/>
          </a:xfrm>
          <a:prstGeom prst="line">
            <a:avLst/>
          </a:prstGeom>
          <a:ln w="9525" cap="rnd">
            <a:solidFill>
              <a:srgbClr val="000000">
                <a:alpha val="29804"/>
              </a:srgbClr>
            </a:solidFill>
            <a:prstDash val="solid"/>
            <a:headEnd type="none" w="sm" len="sm"/>
            <a:tailEnd type="none" w="sm" len="sm"/>
          </a:ln>
        </p:spPr>
      </p:sp>
      <p:sp>
        <p:nvSpPr>
          <p:cNvPr id="19" name="AutoShape 19"/>
          <p:cNvSpPr/>
          <p:nvPr/>
        </p:nvSpPr>
        <p:spPr>
          <a:xfrm>
            <a:off x="1028700" y="6465459"/>
            <a:ext cx="5747740" cy="0"/>
          </a:xfrm>
          <a:prstGeom prst="line">
            <a:avLst/>
          </a:prstGeom>
          <a:ln w="9525" cap="rnd">
            <a:solidFill>
              <a:srgbClr val="000000">
                <a:alpha val="29804"/>
              </a:srgbClr>
            </a:solidFill>
            <a:prstDash val="solid"/>
            <a:headEnd type="none" w="sm" len="sm"/>
            <a:tailEnd type="none" w="sm" len="sm"/>
          </a:ln>
        </p:spPr>
      </p:sp>
      <p:sp>
        <p:nvSpPr>
          <p:cNvPr id="20" name="AutoShape 20"/>
          <p:cNvSpPr/>
          <p:nvPr/>
        </p:nvSpPr>
        <p:spPr>
          <a:xfrm>
            <a:off x="9144000" y="4939514"/>
            <a:ext cx="5747740" cy="0"/>
          </a:xfrm>
          <a:prstGeom prst="line">
            <a:avLst/>
          </a:prstGeom>
          <a:ln w="9525" cap="rnd">
            <a:solidFill>
              <a:srgbClr val="000000">
                <a:alpha val="29804"/>
              </a:srgbClr>
            </a:solidFill>
            <a:prstDash val="solid"/>
            <a:headEnd type="none" w="sm" len="sm"/>
            <a:tailEnd type="none" w="sm" len="sm"/>
          </a:ln>
        </p:spPr>
      </p:sp>
      <p:grpSp>
        <p:nvGrpSpPr>
          <p:cNvPr id="21" name="Group 21"/>
          <p:cNvGrpSpPr/>
          <p:nvPr/>
        </p:nvGrpSpPr>
        <p:grpSpPr>
          <a:xfrm>
            <a:off x="9144000" y="6851930"/>
            <a:ext cx="4965875" cy="861986"/>
            <a:chOff x="0" y="0"/>
            <a:chExt cx="6621167" cy="1149315"/>
          </a:xfrm>
        </p:grpSpPr>
        <p:sp>
          <p:nvSpPr>
            <p:cNvPr id="22" name="TextBox 22"/>
            <p:cNvSpPr txBox="1"/>
            <p:nvPr/>
          </p:nvSpPr>
          <p:spPr>
            <a:xfrm>
              <a:off x="0" y="-19050"/>
              <a:ext cx="6621167" cy="440690"/>
            </a:xfrm>
            <a:prstGeom prst="rect">
              <a:avLst/>
            </a:prstGeom>
          </p:spPr>
          <p:txBody>
            <a:bodyPr lIns="0" tIns="0" rIns="0" bIns="0" rtlCol="0" anchor="t">
              <a:spAutoFit/>
            </a:bodyPr>
            <a:lstStyle/>
            <a:p>
              <a:pPr>
                <a:lnSpc>
                  <a:spcPts val="2730"/>
                </a:lnSpc>
                <a:spcBef>
                  <a:spcPct val="0"/>
                </a:spcBef>
              </a:pPr>
              <a:r>
                <a:rPr lang="en-US" sz="2100">
                  <a:solidFill>
                    <a:srgbClr val="2B2B2B"/>
                  </a:solidFill>
                  <a:latin typeface="BC Sans" pitchFamily="2" charset="0"/>
                  <a:ea typeface="BC Sans" pitchFamily="2" charset="0"/>
                </a:rPr>
                <a:t>PART 6</a:t>
              </a:r>
            </a:p>
          </p:txBody>
        </p:sp>
        <p:sp>
          <p:nvSpPr>
            <p:cNvPr id="23" name="TextBox 23"/>
            <p:cNvSpPr txBox="1"/>
            <p:nvPr/>
          </p:nvSpPr>
          <p:spPr>
            <a:xfrm>
              <a:off x="0" y="558553"/>
              <a:ext cx="6621167" cy="590762"/>
            </a:xfrm>
            <a:prstGeom prst="rect">
              <a:avLst/>
            </a:prstGeom>
          </p:spPr>
          <p:txBody>
            <a:bodyPr lIns="0" tIns="0" rIns="0" bIns="0" rtlCol="0" anchor="t">
              <a:spAutoFit/>
            </a:bodyPr>
            <a:lstStyle/>
            <a:p>
              <a:pPr>
                <a:lnSpc>
                  <a:spcPts val="3640"/>
                </a:lnSpc>
                <a:spcBef>
                  <a:spcPct val="0"/>
                </a:spcBef>
              </a:pPr>
              <a:r>
                <a:rPr lang="en-US" sz="2800" spc="-84">
                  <a:solidFill>
                    <a:srgbClr val="2B2B2B"/>
                  </a:solidFill>
                  <a:latin typeface="BC Sans" pitchFamily="2" charset="0"/>
                  <a:ea typeface="BC Sans" pitchFamily="2" charset="0"/>
                </a:rPr>
                <a:t>Questions and Discussion </a:t>
              </a:r>
            </a:p>
          </p:txBody>
        </p:sp>
      </p:grpSp>
      <p:sp>
        <p:nvSpPr>
          <p:cNvPr id="24" name="AutoShape 24"/>
          <p:cNvSpPr/>
          <p:nvPr/>
        </p:nvSpPr>
        <p:spPr>
          <a:xfrm>
            <a:off x="9144000" y="6635776"/>
            <a:ext cx="5747740" cy="0"/>
          </a:xfrm>
          <a:prstGeom prst="line">
            <a:avLst/>
          </a:prstGeom>
          <a:ln w="9525" cap="rnd">
            <a:solidFill>
              <a:srgbClr val="000000">
                <a:alpha val="29804"/>
              </a:srgbClr>
            </a:solidFill>
            <a:prstDash val="solid"/>
            <a:headEnd type="none" w="sm" len="sm"/>
            <a:tailEnd type="none" w="sm" len="sm"/>
          </a:ln>
        </p:spPr>
      </p:sp>
      <p:sp>
        <p:nvSpPr>
          <p:cNvPr id="25" name="Freeform 25"/>
          <p:cNvSpPr/>
          <p:nvPr/>
        </p:nvSpPr>
        <p:spPr>
          <a:xfrm>
            <a:off x="14860523" y="9103616"/>
            <a:ext cx="2869318" cy="865063"/>
          </a:xfrm>
          <a:custGeom>
            <a:avLst/>
            <a:gdLst/>
            <a:ahLst/>
            <a:cxnLst/>
            <a:rect l="l" t="t" r="r" b="b"/>
            <a:pathLst>
              <a:path w="2869318" h="865063">
                <a:moveTo>
                  <a:pt x="0" y="0"/>
                </a:moveTo>
                <a:lnTo>
                  <a:pt x="2869318" y="0"/>
                </a:lnTo>
                <a:lnTo>
                  <a:pt x="2869318" y="865064"/>
                </a:lnTo>
                <a:lnTo>
                  <a:pt x="0" y="865064"/>
                </a:lnTo>
                <a:lnTo>
                  <a:pt x="0" y="0"/>
                </a:lnTo>
                <a:close/>
              </a:path>
            </a:pathLst>
          </a:custGeom>
          <a:blipFill>
            <a:blip r:embed="rId2" cstate="screen">
              <a:extLst>
                <a:ext uri="{28A0092B-C50C-407E-A947-70E740481C1C}">
                  <a14:useLocalDpi xmlns:a14="http://schemas.microsoft.com/office/drawing/2010/main"/>
                </a:ext>
              </a:extLst>
            </a:blip>
            <a:stretch>
              <a:fillRect/>
            </a:stretch>
          </a:blipFill>
        </p:spPr>
      </p:sp>
      <p:sp>
        <p:nvSpPr>
          <p:cNvPr id="26" name="TextBox 2">
            <a:extLst>
              <a:ext uri="{FF2B5EF4-FFF2-40B4-BE49-F238E27FC236}">
                <a16:creationId xmlns:a16="http://schemas.microsoft.com/office/drawing/2014/main" id="{8A0FA83E-D4C8-BE7A-0D3E-DAF9FABE2280}"/>
              </a:ext>
            </a:extLst>
          </p:cNvPr>
          <p:cNvSpPr txBox="1"/>
          <p:nvPr/>
        </p:nvSpPr>
        <p:spPr>
          <a:xfrm>
            <a:off x="1143000" y="1209271"/>
            <a:ext cx="6556931" cy="1139825"/>
          </a:xfrm>
          <a:prstGeom prst="rect">
            <a:avLst/>
          </a:prstGeom>
        </p:spPr>
        <p:txBody>
          <a:bodyPr lIns="0" tIns="0" rIns="0" bIns="0" rtlCol="0" anchor="t">
            <a:spAutoFit/>
          </a:bodyPr>
          <a:lstStyle/>
          <a:p>
            <a:pPr>
              <a:lnSpc>
                <a:spcPts val="8800"/>
              </a:lnSpc>
            </a:pPr>
            <a:r>
              <a:rPr lang="en-US" sz="8000" b="1" dirty="0">
                <a:solidFill>
                  <a:srgbClr val="009EDB"/>
                </a:solidFill>
                <a:latin typeface="BC Sans" pitchFamily="2" charset="0"/>
                <a:ea typeface="BC Sans" pitchFamily="2" charset="0"/>
              </a:rPr>
              <a:t>Agenda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2178" y="6238695"/>
            <a:ext cx="978006" cy="906879"/>
          </a:xfrm>
          <a:custGeom>
            <a:avLst/>
            <a:gdLst/>
            <a:ahLst/>
            <a:cxnLst/>
            <a:rect l="l" t="t" r="r" b="b"/>
            <a:pathLst>
              <a:path w="978006" h="906879">
                <a:moveTo>
                  <a:pt x="0" y="0"/>
                </a:moveTo>
                <a:lnTo>
                  <a:pt x="978007" y="0"/>
                </a:lnTo>
                <a:lnTo>
                  <a:pt x="978007" y="906879"/>
                </a:lnTo>
                <a:lnTo>
                  <a:pt x="0" y="906879"/>
                </a:lnTo>
                <a:lnTo>
                  <a:pt x="0" y="0"/>
                </a:lnTo>
                <a:close/>
              </a:path>
            </a:pathLst>
          </a:custGeom>
          <a: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sp>
      <p:sp>
        <p:nvSpPr>
          <p:cNvPr id="3" name="Freeform 3"/>
          <p:cNvSpPr/>
          <p:nvPr/>
        </p:nvSpPr>
        <p:spPr>
          <a:xfrm>
            <a:off x="14841358" y="9112214"/>
            <a:ext cx="2869318" cy="865063"/>
          </a:xfrm>
          <a:custGeom>
            <a:avLst/>
            <a:gdLst/>
            <a:ahLst/>
            <a:cxnLst/>
            <a:rect l="l" t="t" r="r" b="b"/>
            <a:pathLst>
              <a:path w="2869318" h="865063">
                <a:moveTo>
                  <a:pt x="0" y="0"/>
                </a:moveTo>
                <a:lnTo>
                  <a:pt x="2869318" y="0"/>
                </a:lnTo>
                <a:lnTo>
                  <a:pt x="2869318" y="865063"/>
                </a:lnTo>
                <a:lnTo>
                  <a:pt x="0" y="865063"/>
                </a:lnTo>
                <a:lnTo>
                  <a:pt x="0" y="0"/>
                </a:lnTo>
                <a:close/>
              </a:path>
            </a:pathLst>
          </a:custGeom>
          <a:blipFill>
            <a:blip r:embed="rId5" cstate="screen">
              <a:extLst>
                <a:ext uri="{28A0092B-C50C-407E-A947-70E740481C1C}">
                  <a14:useLocalDpi xmlns:a14="http://schemas.microsoft.com/office/drawing/2010/main"/>
                </a:ext>
              </a:extLst>
            </a:blip>
            <a:stretch>
              <a:fillRect/>
            </a:stretch>
          </a:blipFill>
        </p:spPr>
      </p:sp>
      <p:sp>
        <p:nvSpPr>
          <p:cNvPr id="4" name="Freeform 4"/>
          <p:cNvSpPr/>
          <p:nvPr/>
        </p:nvSpPr>
        <p:spPr>
          <a:xfrm>
            <a:off x="1581295" y="2860150"/>
            <a:ext cx="1079773" cy="1117488"/>
          </a:xfrm>
          <a:custGeom>
            <a:avLst/>
            <a:gdLst/>
            <a:ahLst/>
            <a:cxnLst/>
            <a:rect l="l" t="t" r="r" b="b"/>
            <a:pathLst>
              <a:path w="1079773" h="1117488">
                <a:moveTo>
                  <a:pt x="0" y="0"/>
                </a:moveTo>
                <a:lnTo>
                  <a:pt x="1079773" y="0"/>
                </a:lnTo>
                <a:lnTo>
                  <a:pt x="1079773" y="1117489"/>
                </a:lnTo>
                <a:lnTo>
                  <a:pt x="0" y="11174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9682863" y="2833155"/>
            <a:ext cx="1321837" cy="1171478"/>
          </a:xfrm>
          <a:custGeom>
            <a:avLst/>
            <a:gdLst/>
            <a:ahLst/>
            <a:cxnLst/>
            <a:rect l="l" t="t" r="r" b="b"/>
            <a:pathLst>
              <a:path w="1321837" h="1171478">
                <a:moveTo>
                  <a:pt x="0" y="0"/>
                </a:moveTo>
                <a:lnTo>
                  <a:pt x="1321837" y="0"/>
                </a:lnTo>
                <a:lnTo>
                  <a:pt x="1321837" y="1171479"/>
                </a:lnTo>
                <a:lnTo>
                  <a:pt x="0" y="1171479"/>
                </a:lnTo>
                <a:lnTo>
                  <a:pt x="0" y="0"/>
                </a:lnTo>
                <a:close/>
              </a:path>
            </a:pathLst>
          </a:custGeom>
          <a: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a:blipFill>
        </p:spPr>
      </p:sp>
      <p:sp>
        <p:nvSpPr>
          <p:cNvPr id="6" name="Freeform 6"/>
          <p:cNvSpPr/>
          <p:nvPr/>
        </p:nvSpPr>
        <p:spPr>
          <a:xfrm>
            <a:off x="9811861" y="6109353"/>
            <a:ext cx="1063841" cy="1165563"/>
          </a:xfrm>
          <a:custGeom>
            <a:avLst/>
            <a:gdLst/>
            <a:ahLst/>
            <a:cxnLst/>
            <a:rect l="l" t="t" r="r" b="b"/>
            <a:pathLst>
              <a:path w="1063841" h="1165563">
                <a:moveTo>
                  <a:pt x="0" y="0"/>
                </a:moveTo>
                <a:lnTo>
                  <a:pt x="1063841" y="0"/>
                </a:lnTo>
                <a:lnTo>
                  <a:pt x="1063841" y="1165563"/>
                </a:lnTo>
                <a:lnTo>
                  <a:pt x="0" y="1165563"/>
                </a:lnTo>
                <a:lnTo>
                  <a:pt x="0" y="0"/>
                </a:lnTo>
                <a:close/>
              </a:path>
            </a:pathLst>
          </a:custGeom>
          <a: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a:blipFill>
        </p:spPr>
      </p:sp>
      <p:sp>
        <p:nvSpPr>
          <p:cNvPr id="7" name="TextBox 7"/>
          <p:cNvSpPr txBox="1"/>
          <p:nvPr/>
        </p:nvSpPr>
        <p:spPr>
          <a:xfrm>
            <a:off x="3129831" y="2803000"/>
            <a:ext cx="3855729" cy="1115818"/>
          </a:xfrm>
          <a:prstGeom prst="rect">
            <a:avLst/>
          </a:prstGeom>
        </p:spPr>
        <p:txBody>
          <a:bodyPr lIns="0" tIns="0" rIns="0" bIns="0" rtlCol="0" anchor="t">
            <a:spAutoFit/>
          </a:bodyPr>
          <a:lstStyle/>
          <a:p>
            <a:pPr marL="0" lvl="0" indent="0" algn="l">
              <a:lnSpc>
                <a:spcPts val="4480"/>
              </a:lnSpc>
              <a:spcBef>
                <a:spcPct val="0"/>
              </a:spcBef>
            </a:pPr>
            <a:r>
              <a:rPr lang="en-US" sz="3200" b="1" spc="-32" dirty="0">
                <a:solidFill>
                  <a:srgbClr val="2B2B2B"/>
                </a:solidFill>
                <a:latin typeface="BC Sans" pitchFamily="2" charset="0"/>
                <a:ea typeface="BC Sans" pitchFamily="2" charset="0"/>
              </a:rPr>
              <a:t>Consensus-Driven &amp; Collaborative </a:t>
            </a:r>
          </a:p>
        </p:txBody>
      </p:sp>
      <p:sp>
        <p:nvSpPr>
          <p:cNvPr id="8" name="TextBox 8"/>
          <p:cNvSpPr txBox="1"/>
          <p:nvPr/>
        </p:nvSpPr>
        <p:spPr>
          <a:xfrm>
            <a:off x="11478683" y="2803000"/>
            <a:ext cx="3725844" cy="537845"/>
          </a:xfrm>
          <a:prstGeom prst="rect">
            <a:avLst/>
          </a:prstGeom>
        </p:spPr>
        <p:txBody>
          <a:bodyPr lIns="0" tIns="0" rIns="0" bIns="0" rtlCol="0" anchor="t">
            <a:spAutoFit/>
          </a:bodyPr>
          <a:lstStyle/>
          <a:p>
            <a:pPr marL="0" lvl="0" indent="0">
              <a:lnSpc>
                <a:spcPts val="4480"/>
              </a:lnSpc>
            </a:pPr>
            <a:r>
              <a:rPr lang="en-US" sz="3200" b="1" spc="-32">
                <a:solidFill>
                  <a:srgbClr val="2B2B2B"/>
                </a:solidFill>
                <a:latin typeface="BC Sans" pitchFamily="2" charset="0"/>
                <a:ea typeface="BC Sans" pitchFamily="2" charset="0"/>
              </a:rPr>
              <a:t>Practical</a:t>
            </a:r>
          </a:p>
        </p:txBody>
      </p:sp>
      <p:sp>
        <p:nvSpPr>
          <p:cNvPr id="9" name="TextBox 9"/>
          <p:cNvSpPr txBox="1"/>
          <p:nvPr/>
        </p:nvSpPr>
        <p:spPr>
          <a:xfrm>
            <a:off x="11478683" y="3477204"/>
            <a:ext cx="5780617" cy="2500884"/>
          </a:xfrm>
          <a:prstGeom prst="rect">
            <a:avLst/>
          </a:prstGeom>
        </p:spPr>
        <p:txBody>
          <a:bodyPr lIns="0" tIns="0" rIns="0" bIns="0" rtlCol="0" anchor="t">
            <a:spAutoFit/>
          </a:bodyPr>
          <a:lstStyle/>
          <a:p>
            <a:pPr>
              <a:lnSpc>
                <a:spcPts val="3978"/>
              </a:lnSpc>
            </a:pPr>
            <a:r>
              <a:rPr lang="en-US" sz="2600">
                <a:solidFill>
                  <a:srgbClr val="2B2B2B"/>
                </a:solidFill>
                <a:latin typeface="BC Sans" pitchFamily="2" charset="0"/>
                <a:ea typeface="BC Sans" pitchFamily="2" charset="0"/>
              </a:rPr>
              <a:t>The project will define and deliver practical ways to add value. </a:t>
            </a:r>
          </a:p>
          <a:p>
            <a:pPr>
              <a:lnSpc>
                <a:spcPts val="3978"/>
              </a:lnSpc>
            </a:pPr>
            <a:r>
              <a:rPr lang="en-US" sz="2600">
                <a:solidFill>
                  <a:srgbClr val="2B2B2B"/>
                </a:solidFill>
                <a:latin typeface="BC Sans" pitchFamily="2" charset="0"/>
                <a:ea typeface="BC Sans" pitchFamily="2" charset="0"/>
              </a:rPr>
              <a:t>We will build useable tools that facilitate global implementations. </a:t>
            </a:r>
          </a:p>
          <a:p>
            <a:pPr>
              <a:lnSpc>
                <a:spcPts val="3978"/>
              </a:lnSpc>
            </a:pPr>
            <a:endParaRPr lang="en-US" sz="2600">
              <a:solidFill>
                <a:srgbClr val="2B2B2B"/>
              </a:solidFill>
              <a:latin typeface="BC Sans" pitchFamily="2" charset="0"/>
              <a:ea typeface="BC Sans" pitchFamily="2" charset="0"/>
            </a:endParaRPr>
          </a:p>
        </p:txBody>
      </p:sp>
      <p:grpSp>
        <p:nvGrpSpPr>
          <p:cNvPr id="10" name="Group 10"/>
          <p:cNvGrpSpPr/>
          <p:nvPr/>
        </p:nvGrpSpPr>
        <p:grpSpPr>
          <a:xfrm>
            <a:off x="11478683" y="6237163"/>
            <a:ext cx="5203248" cy="2691065"/>
            <a:chOff x="0" y="-57151"/>
            <a:chExt cx="6937664" cy="3588086"/>
          </a:xfrm>
        </p:grpSpPr>
        <p:sp>
          <p:nvSpPr>
            <p:cNvPr id="11" name="TextBox 11"/>
            <p:cNvSpPr txBox="1"/>
            <p:nvPr/>
          </p:nvSpPr>
          <p:spPr>
            <a:xfrm>
              <a:off x="0" y="-57151"/>
              <a:ext cx="4967792" cy="718316"/>
            </a:xfrm>
            <a:prstGeom prst="rect">
              <a:avLst/>
            </a:prstGeom>
          </p:spPr>
          <p:txBody>
            <a:bodyPr lIns="0" tIns="0" rIns="0" bIns="0" rtlCol="0" anchor="t">
              <a:spAutoFit/>
            </a:bodyPr>
            <a:lstStyle/>
            <a:p>
              <a:pPr marL="0" lvl="0" indent="0" algn="l">
                <a:lnSpc>
                  <a:spcPts val="4480"/>
                </a:lnSpc>
                <a:spcBef>
                  <a:spcPct val="0"/>
                </a:spcBef>
              </a:pPr>
              <a:r>
                <a:rPr lang="en-US" sz="3200" b="1" spc="-32">
                  <a:solidFill>
                    <a:srgbClr val="2B2B2B"/>
                  </a:solidFill>
                  <a:latin typeface="BC Sans" pitchFamily="2" charset="0"/>
                  <a:ea typeface="BC Sans" pitchFamily="2" charset="0"/>
                </a:rPr>
                <a:t>Informed</a:t>
              </a:r>
              <a:r>
                <a:rPr lang="en-US" sz="3200" spc="-32">
                  <a:solidFill>
                    <a:srgbClr val="2B2B2B"/>
                  </a:solidFill>
                  <a:latin typeface="BC Sans" pitchFamily="2" charset="0"/>
                  <a:ea typeface="BC Sans" pitchFamily="2" charset="0"/>
                </a:rPr>
                <a:t> </a:t>
              </a:r>
            </a:p>
          </p:txBody>
        </p:sp>
        <p:sp>
          <p:nvSpPr>
            <p:cNvPr id="12" name="TextBox 12"/>
            <p:cNvSpPr txBox="1"/>
            <p:nvPr/>
          </p:nvSpPr>
          <p:spPr>
            <a:xfrm>
              <a:off x="0" y="851313"/>
              <a:ext cx="6937664" cy="2679622"/>
            </a:xfrm>
            <a:prstGeom prst="rect">
              <a:avLst/>
            </a:prstGeom>
          </p:spPr>
          <p:txBody>
            <a:bodyPr lIns="0" tIns="0" rIns="0" bIns="0" rtlCol="0" anchor="t">
              <a:spAutoFit/>
            </a:bodyPr>
            <a:lstStyle/>
            <a:p>
              <a:pPr marL="0" lvl="1" indent="0" algn="l">
                <a:lnSpc>
                  <a:spcPts val="3978"/>
                </a:lnSpc>
                <a:spcBef>
                  <a:spcPct val="0"/>
                </a:spcBef>
              </a:pPr>
              <a:r>
                <a:rPr lang="en-US" sz="2600">
                  <a:solidFill>
                    <a:srgbClr val="2B2B2B"/>
                  </a:solidFill>
                  <a:latin typeface="BC Sans" pitchFamily="2" charset="0"/>
                  <a:ea typeface="BC Sans" pitchFamily="2" charset="0"/>
                </a:rPr>
                <a:t>We will build upon work already completed and underway by UN/CEFACT and other organizations and initiatives.</a:t>
              </a:r>
            </a:p>
          </p:txBody>
        </p:sp>
      </p:grpSp>
      <p:sp>
        <p:nvSpPr>
          <p:cNvPr id="14" name="TextBox 14"/>
          <p:cNvSpPr txBox="1"/>
          <p:nvPr/>
        </p:nvSpPr>
        <p:spPr>
          <a:xfrm>
            <a:off x="3129831" y="6394637"/>
            <a:ext cx="4337769" cy="538737"/>
          </a:xfrm>
          <a:prstGeom prst="rect">
            <a:avLst/>
          </a:prstGeom>
        </p:spPr>
        <p:txBody>
          <a:bodyPr wrap="square" lIns="0" tIns="0" rIns="0" bIns="0" rtlCol="0" anchor="t">
            <a:spAutoFit/>
          </a:bodyPr>
          <a:lstStyle/>
          <a:p>
            <a:pPr marL="0" lvl="0" indent="0" algn="l">
              <a:lnSpc>
                <a:spcPts val="4480"/>
              </a:lnSpc>
              <a:spcBef>
                <a:spcPct val="0"/>
              </a:spcBef>
            </a:pPr>
            <a:r>
              <a:rPr lang="en-US" sz="3200" b="1" spc="-32">
                <a:solidFill>
                  <a:srgbClr val="2B2B2B"/>
                </a:solidFill>
                <a:latin typeface="BC Sans" pitchFamily="2" charset="0"/>
                <a:ea typeface="BC Sans" pitchFamily="2" charset="0"/>
              </a:rPr>
              <a:t>Strategically Aligned </a:t>
            </a:r>
          </a:p>
        </p:txBody>
      </p:sp>
      <p:sp>
        <p:nvSpPr>
          <p:cNvPr id="15" name="TextBox 15"/>
          <p:cNvSpPr txBox="1"/>
          <p:nvPr/>
        </p:nvSpPr>
        <p:spPr>
          <a:xfrm>
            <a:off x="3129831" y="4012906"/>
            <a:ext cx="6148325" cy="1491234"/>
          </a:xfrm>
          <a:prstGeom prst="rect">
            <a:avLst/>
          </a:prstGeom>
        </p:spPr>
        <p:txBody>
          <a:bodyPr lIns="0" tIns="0" rIns="0" bIns="0" rtlCol="0" anchor="t">
            <a:spAutoFit/>
          </a:bodyPr>
          <a:lstStyle/>
          <a:p>
            <a:pPr>
              <a:lnSpc>
                <a:spcPts val="3978"/>
              </a:lnSpc>
            </a:pPr>
            <a:r>
              <a:rPr lang="en-US" sz="2600" dirty="0">
                <a:solidFill>
                  <a:srgbClr val="2B2B2B"/>
                </a:solidFill>
                <a:latin typeface="BC Sans" pitchFamily="2" charset="0"/>
                <a:ea typeface="BC Sans" pitchFamily="2" charset="0"/>
              </a:rPr>
              <a:t>The UN/CEFACT Open Development Process is consensus driven, collaborative, open and transparent.</a:t>
            </a:r>
          </a:p>
        </p:txBody>
      </p:sp>
      <p:sp>
        <p:nvSpPr>
          <p:cNvPr id="16" name="TextBox 16"/>
          <p:cNvSpPr txBox="1"/>
          <p:nvPr/>
        </p:nvSpPr>
        <p:spPr>
          <a:xfrm>
            <a:off x="3129831" y="7155019"/>
            <a:ext cx="6148325" cy="1491234"/>
          </a:xfrm>
          <a:prstGeom prst="rect">
            <a:avLst/>
          </a:prstGeom>
        </p:spPr>
        <p:txBody>
          <a:bodyPr lIns="0" tIns="0" rIns="0" bIns="0" rtlCol="0" anchor="t">
            <a:spAutoFit/>
          </a:bodyPr>
          <a:lstStyle/>
          <a:p>
            <a:pPr>
              <a:lnSpc>
                <a:spcPts val="3978"/>
              </a:lnSpc>
            </a:pPr>
            <a:r>
              <a:rPr lang="en-US" sz="2600">
                <a:solidFill>
                  <a:srgbClr val="2B2B2B"/>
                </a:solidFill>
                <a:latin typeface="BC Sans" pitchFamily="2" charset="0"/>
                <a:ea typeface="BC Sans" pitchFamily="2" charset="0"/>
              </a:rPr>
              <a:t>This project is aligned with the UN Sustainable Development Goals.</a:t>
            </a:r>
          </a:p>
          <a:p>
            <a:pPr>
              <a:lnSpc>
                <a:spcPts val="3978"/>
              </a:lnSpc>
            </a:pPr>
            <a:endParaRPr lang="en-US" sz="2600">
              <a:solidFill>
                <a:srgbClr val="2B2B2B"/>
              </a:solidFill>
              <a:latin typeface="BC Sans" pitchFamily="2" charset="0"/>
              <a:ea typeface="BC Sans" pitchFamily="2" charset="0"/>
            </a:endParaRPr>
          </a:p>
        </p:txBody>
      </p:sp>
      <p:sp>
        <p:nvSpPr>
          <p:cNvPr id="17" name="TextBox 2">
            <a:extLst>
              <a:ext uri="{FF2B5EF4-FFF2-40B4-BE49-F238E27FC236}">
                <a16:creationId xmlns:a16="http://schemas.microsoft.com/office/drawing/2014/main" id="{2F170143-7B1B-CB17-28BA-B41C2D8FF689}"/>
              </a:ext>
            </a:extLst>
          </p:cNvPr>
          <p:cNvSpPr txBox="1"/>
          <p:nvPr/>
        </p:nvSpPr>
        <p:spPr>
          <a:xfrm>
            <a:off x="1143000" y="1209271"/>
            <a:ext cx="6556931" cy="1139825"/>
          </a:xfrm>
          <a:prstGeom prst="rect">
            <a:avLst/>
          </a:prstGeom>
        </p:spPr>
        <p:txBody>
          <a:bodyPr lIns="0" tIns="0" rIns="0" bIns="0" rtlCol="0" anchor="t">
            <a:spAutoFit/>
          </a:bodyPr>
          <a:lstStyle/>
          <a:p>
            <a:pPr>
              <a:lnSpc>
                <a:spcPts val="8800"/>
              </a:lnSpc>
            </a:pPr>
            <a:r>
              <a:rPr lang="en-US" sz="8000" b="1" dirty="0">
                <a:solidFill>
                  <a:srgbClr val="009EDB"/>
                </a:solidFill>
                <a:latin typeface="BC Sans" pitchFamily="2" charset="0"/>
                <a:ea typeface="BC Sans" pitchFamily="2" charset="0"/>
              </a:rPr>
              <a:t>Principles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4841358" y="9112214"/>
            <a:ext cx="2869318" cy="865063"/>
          </a:xfrm>
          <a:custGeom>
            <a:avLst/>
            <a:gdLst/>
            <a:ahLst/>
            <a:cxnLst/>
            <a:rect l="l" t="t" r="r" b="b"/>
            <a:pathLst>
              <a:path w="2869318" h="865063">
                <a:moveTo>
                  <a:pt x="0" y="0"/>
                </a:moveTo>
                <a:lnTo>
                  <a:pt x="2869318" y="0"/>
                </a:lnTo>
                <a:lnTo>
                  <a:pt x="2869318" y="865063"/>
                </a:lnTo>
                <a:lnTo>
                  <a:pt x="0" y="865063"/>
                </a:lnTo>
                <a:lnTo>
                  <a:pt x="0" y="0"/>
                </a:lnTo>
                <a:close/>
              </a:path>
            </a:pathLst>
          </a:custGeom>
          <a:blipFill>
            <a:blip r:embed="rId3" cstate="screen">
              <a:extLst>
                <a:ext uri="{28A0092B-C50C-407E-A947-70E740481C1C}">
                  <a14:useLocalDpi xmlns:a14="http://schemas.microsoft.com/office/drawing/2010/main"/>
                </a:ext>
              </a:extLst>
            </a:blip>
            <a:stretch>
              <a:fillRect/>
            </a:stretch>
          </a:blipFill>
        </p:spPr>
      </p:sp>
      <p:sp>
        <p:nvSpPr>
          <p:cNvPr id="4" name="TextBox 2">
            <a:extLst>
              <a:ext uri="{FF2B5EF4-FFF2-40B4-BE49-F238E27FC236}">
                <a16:creationId xmlns:a16="http://schemas.microsoft.com/office/drawing/2014/main" id="{AAA88438-D9A8-AC6A-BBA6-9AE7397B87B3}"/>
              </a:ext>
            </a:extLst>
          </p:cNvPr>
          <p:cNvSpPr txBox="1"/>
          <p:nvPr/>
        </p:nvSpPr>
        <p:spPr>
          <a:xfrm>
            <a:off x="1143000" y="1209271"/>
            <a:ext cx="16306800" cy="1128514"/>
          </a:xfrm>
          <a:prstGeom prst="rect">
            <a:avLst/>
          </a:prstGeom>
        </p:spPr>
        <p:txBody>
          <a:bodyPr wrap="square" lIns="0" tIns="0" rIns="0" bIns="0" rtlCol="0" anchor="t">
            <a:spAutoFit/>
          </a:bodyPr>
          <a:lstStyle/>
          <a:p>
            <a:pPr>
              <a:lnSpc>
                <a:spcPts val="8800"/>
              </a:lnSpc>
            </a:pPr>
            <a:r>
              <a:rPr lang="en-US" sz="8000" b="1" dirty="0">
                <a:solidFill>
                  <a:srgbClr val="009EDB"/>
                </a:solidFill>
                <a:latin typeface="BC Sans" pitchFamily="2" charset="0"/>
                <a:ea typeface="BC Sans" pitchFamily="2" charset="0"/>
              </a:rPr>
              <a:t>Sustainable Development Goals </a:t>
            </a:r>
          </a:p>
        </p:txBody>
      </p:sp>
      <p:pic>
        <p:nvPicPr>
          <p:cNvPr id="6" name="Picture 5" descr="A picture containing text, font, logo, design&#10;&#10;Description automatically generated">
            <a:extLst>
              <a:ext uri="{FF2B5EF4-FFF2-40B4-BE49-F238E27FC236}">
                <a16:creationId xmlns:a16="http://schemas.microsoft.com/office/drawing/2014/main" id="{FD47F9A8-61A3-566A-3898-96EDB23DC54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07064" y="2788024"/>
            <a:ext cx="3211769" cy="3217404"/>
          </a:xfrm>
          <a:prstGeom prst="rect">
            <a:avLst/>
          </a:prstGeom>
        </p:spPr>
      </p:pic>
      <p:pic>
        <p:nvPicPr>
          <p:cNvPr id="8" name="Picture 7" descr="A picture containing design, text, screenshot&#10;&#10;Description automatically generated">
            <a:extLst>
              <a:ext uri="{FF2B5EF4-FFF2-40B4-BE49-F238E27FC236}">
                <a16:creationId xmlns:a16="http://schemas.microsoft.com/office/drawing/2014/main" id="{35D84AFA-66CB-F054-7558-D52CCACF4FC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09523" y="2788024"/>
            <a:ext cx="3251632" cy="3217404"/>
          </a:xfrm>
          <a:prstGeom prst="rect">
            <a:avLst/>
          </a:prstGeom>
        </p:spPr>
      </p:pic>
      <p:pic>
        <p:nvPicPr>
          <p:cNvPr id="10" name="Picture 9" descr="A picture containing text, design, font, screenshot&#10;&#10;Description automatically generated">
            <a:extLst>
              <a:ext uri="{FF2B5EF4-FFF2-40B4-BE49-F238E27FC236}">
                <a16:creationId xmlns:a16="http://schemas.microsoft.com/office/drawing/2014/main" id="{79E4CCDA-1221-E0A9-BD2C-8037DCDE7C0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3751846" y="2788024"/>
            <a:ext cx="3228753" cy="3217404"/>
          </a:xfrm>
          <a:prstGeom prst="rect">
            <a:avLst/>
          </a:prstGeom>
        </p:spPr>
      </p:pic>
      <p:pic>
        <p:nvPicPr>
          <p:cNvPr id="12" name="Picture 11" descr="A picture containing text, font, logo, design&#10;&#10;Description automatically generated">
            <a:extLst>
              <a:ext uri="{FF2B5EF4-FFF2-40B4-BE49-F238E27FC236}">
                <a16:creationId xmlns:a16="http://schemas.microsoft.com/office/drawing/2014/main" id="{1F738DCB-B2A6-687B-48E6-1369E85CAB2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787981" y="6425349"/>
            <a:ext cx="3286720" cy="3217404"/>
          </a:xfrm>
          <a:prstGeom prst="rect">
            <a:avLst/>
          </a:prstGeom>
        </p:spPr>
      </p:pic>
      <p:pic>
        <p:nvPicPr>
          <p:cNvPr id="14" name="Picture 13" descr="A picture containing text, graphics, logo, mammal&#10;&#10;Description automatically generated">
            <a:extLst>
              <a:ext uri="{FF2B5EF4-FFF2-40B4-BE49-F238E27FC236}">
                <a16:creationId xmlns:a16="http://schemas.microsoft.com/office/drawing/2014/main" id="{E65316F4-073A-DAA9-54F5-7AE57A4869D7}"/>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896600" y="6425349"/>
            <a:ext cx="3223139" cy="321740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9EDB"/>
        </a:solidFill>
        <a:effectLst/>
      </p:bgPr>
    </p:bg>
    <p:spTree>
      <p:nvGrpSpPr>
        <p:cNvPr id="1" name=""/>
        <p:cNvGrpSpPr/>
        <p:nvPr/>
      </p:nvGrpSpPr>
      <p:grpSpPr>
        <a:xfrm>
          <a:off x="0" y="0"/>
          <a:ext cx="0" cy="0"/>
          <a:chOff x="0" y="0"/>
          <a:chExt cx="0" cy="0"/>
        </a:xfrm>
      </p:grpSpPr>
      <p:grpSp>
        <p:nvGrpSpPr>
          <p:cNvPr id="2" name="Group 2"/>
          <p:cNvGrpSpPr/>
          <p:nvPr/>
        </p:nvGrpSpPr>
        <p:grpSpPr>
          <a:xfrm>
            <a:off x="8770021" y="0"/>
            <a:ext cx="9774721" cy="10464665"/>
            <a:chOff x="0" y="0"/>
            <a:chExt cx="2574412" cy="2756126"/>
          </a:xfrm>
        </p:grpSpPr>
        <p:sp>
          <p:nvSpPr>
            <p:cNvPr id="3" name="Freeform 3"/>
            <p:cNvSpPr/>
            <p:nvPr/>
          </p:nvSpPr>
          <p:spPr>
            <a:xfrm>
              <a:off x="0" y="0"/>
              <a:ext cx="2574412" cy="2756126"/>
            </a:xfrm>
            <a:custGeom>
              <a:avLst/>
              <a:gdLst/>
              <a:ahLst/>
              <a:cxnLst/>
              <a:rect l="l" t="t" r="r" b="b"/>
              <a:pathLst>
                <a:path w="2574412" h="2756126">
                  <a:moveTo>
                    <a:pt x="0" y="0"/>
                  </a:moveTo>
                  <a:lnTo>
                    <a:pt x="2574412" y="0"/>
                  </a:lnTo>
                  <a:lnTo>
                    <a:pt x="2574412" y="2756126"/>
                  </a:lnTo>
                  <a:lnTo>
                    <a:pt x="0" y="2756126"/>
                  </a:lnTo>
                  <a:close/>
                </a:path>
              </a:pathLst>
            </a:custGeom>
            <a:solidFill>
              <a:srgbClr val="FFFFFF"/>
            </a:solidFill>
          </p:spPr>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3380"/>
                </a:lnSpc>
              </a:pPr>
              <a:endParaRPr/>
            </a:p>
          </p:txBody>
        </p:sp>
      </p:grpSp>
      <p:sp>
        <p:nvSpPr>
          <p:cNvPr id="5" name="Freeform 5"/>
          <p:cNvSpPr/>
          <p:nvPr/>
        </p:nvSpPr>
        <p:spPr>
          <a:xfrm>
            <a:off x="8955455" y="3562282"/>
            <a:ext cx="9332545" cy="5000462"/>
          </a:xfrm>
          <a:custGeom>
            <a:avLst/>
            <a:gdLst/>
            <a:ahLst/>
            <a:cxnLst/>
            <a:rect l="l" t="t" r="r" b="b"/>
            <a:pathLst>
              <a:path w="9332545" h="5000462">
                <a:moveTo>
                  <a:pt x="0" y="0"/>
                </a:moveTo>
                <a:lnTo>
                  <a:pt x="9332545" y="0"/>
                </a:lnTo>
                <a:lnTo>
                  <a:pt x="9332545" y="5000462"/>
                </a:lnTo>
                <a:lnTo>
                  <a:pt x="0" y="5000462"/>
                </a:lnTo>
                <a:lnTo>
                  <a:pt x="0" y="0"/>
                </a:lnTo>
                <a:close/>
              </a:path>
            </a:pathLst>
          </a:custGeom>
          <a:blipFill>
            <a:blip r:embed="rId3"/>
            <a:stretch>
              <a:fillRect/>
            </a:stretch>
          </a:blipFill>
        </p:spPr>
      </p:sp>
      <p:sp>
        <p:nvSpPr>
          <p:cNvPr id="6" name="TextBox 6"/>
          <p:cNvSpPr txBox="1"/>
          <p:nvPr/>
        </p:nvSpPr>
        <p:spPr>
          <a:xfrm>
            <a:off x="1028700" y="2013556"/>
            <a:ext cx="6243073" cy="2254250"/>
          </a:xfrm>
          <a:prstGeom prst="rect">
            <a:avLst/>
          </a:prstGeom>
        </p:spPr>
        <p:txBody>
          <a:bodyPr lIns="0" tIns="0" rIns="0" bIns="0" rtlCol="0" anchor="t">
            <a:spAutoFit/>
          </a:bodyPr>
          <a:lstStyle/>
          <a:p>
            <a:pPr algn="just">
              <a:lnSpc>
                <a:spcPts val="8800"/>
              </a:lnSpc>
            </a:pPr>
            <a:r>
              <a:rPr lang="en-US" sz="8000" b="1">
                <a:solidFill>
                  <a:srgbClr val="FFFFFF"/>
                </a:solidFill>
                <a:latin typeface="BC Sans" pitchFamily="2" charset="0"/>
                <a:ea typeface="BC Sans" pitchFamily="2" charset="0"/>
              </a:rPr>
              <a:t>CRM </a:t>
            </a:r>
          </a:p>
          <a:p>
            <a:pPr algn="just">
              <a:lnSpc>
                <a:spcPts val="8800"/>
              </a:lnSpc>
            </a:pPr>
            <a:r>
              <a:rPr lang="en-US" sz="8000" b="1">
                <a:solidFill>
                  <a:srgbClr val="FFFFFF"/>
                </a:solidFill>
                <a:latin typeface="BC Sans" pitchFamily="2" charset="0"/>
                <a:ea typeface="BC Sans" pitchFamily="2" charset="0"/>
              </a:rPr>
              <a:t>Project Goal</a:t>
            </a:r>
          </a:p>
        </p:txBody>
      </p:sp>
      <p:sp>
        <p:nvSpPr>
          <p:cNvPr id="7" name="TextBox 7"/>
          <p:cNvSpPr txBox="1"/>
          <p:nvPr/>
        </p:nvSpPr>
        <p:spPr>
          <a:xfrm>
            <a:off x="1047750" y="4914900"/>
            <a:ext cx="6118007" cy="2989580"/>
          </a:xfrm>
          <a:prstGeom prst="rect">
            <a:avLst/>
          </a:prstGeom>
        </p:spPr>
        <p:txBody>
          <a:bodyPr lIns="0" tIns="0" rIns="0" bIns="0" rtlCol="0" anchor="t">
            <a:spAutoFit/>
          </a:bodyPr>
          <a:lstStyle/>
          <a:p>
            <a:pPr>
              <a:lnSpc>
                <a:spcPts val="5979"/>
              </a:lnSpc>
              <a:spcBef>
                <a:spcPct val="0"/>
              </a:spcBef>
            </a:pPr>
            <a:r>
              <a:rPr lang="en-US" sz="4599" spc="-137" dirty="0">
                <a:solidFill>
                  <a:srgbClr val="FFFFFF"/>
                </a:solidFill>
                <a:latin typeface="BC Sans 1"/>
              </a:rPr>
              <a:t>Uplift critical raw material supply chain resilience and sustainability </a:t>
            </a:r>
          </a:p>
        </p:txBody>
      </p:sp>
      <p:sp>
        <p:nvSpPr>
          <p:cNvPr id="8" name="Freeform 8"/>
          <p:cNvSpPr/>
          <p:nvPr/>
        </p:nvSpPr>
        <p:spPr>
          <a:xfrm>
            <a:off x="14841358" y="9112214"/>
            <a:ext cx="2869318" cy="865063"/>
          </a:xfrm>
          <a:custGeom>
            <a:avLst/>
            <a:gdLst/>
            <a:ahLst/>
            <a:cxnLst/>
            <a:rect l="l" t="t" r="r" b="b"/>
            <a:pathLst>
              <a:path w="2869318" h="865063">
                <a:moveTo>
                  <a:pt x="0" y="0"/>
                </a:moveTo>
                <a:lnTo>
                  <a:pt x="2869318" y="0"/>
                </a:lnTo>
                <a:lnTo>
                  <a:pt x="2869318" y="865063"/>
                </a:lnTo>
                <a:lnTo>
                  <a:pt x="0" y="865063"/>
                </a:lnTo>
                <a:lnTo>
                  <a:pt x="0" y="0"/>
                </a:lnTo>
                <a:close/>
              </a:path>
            </a:pathLst>
          </a:custGeom>
          <a:blipFill>
            <a:blip r:embed="rId4" cstate="screen">
              <a:extLst>
                <a:ext uri="{28A0092B-C50C-407E-A947-70E740481C1C}">
                  <a14:useLocalDpi xmlns:a14="http://schemas.microsoft.com/office/drawing/2010/main"/>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9EDB"/>
        </a:solidFill>
        <a:effectLst/>
      </p:bgPr>
    </p:bg>
    <p:spTree>
      <p:nvGrpSpPr>
        <p:cNvPr id="1" name=""/>
        <p:cNvGrpSpPr/>
        <p:nvPr/>
      </p:nvGrpSpPr>
      <p:grpSpPr>
        <a:xfrm>
          <a:off x="0" y="0"/>
          <a:ext cx="0" cy="0"/>
          <a:chOff x="0" y="0"/>
          <a:chExt cx="0" cy="0"/>
        </a:xfrm>
      </p:grpSpPr>
      <p:sp>
        <p:nvSpPr>
          <p:cNvPr id="2" name="Freeform 2"/>
          <p:cNvSpPr/>
          <p:nvPr/>
        </p:nvSpPr>
        <p:spPr>
          <a:xfrm>
            <a:off x="0" y="-666750"/>
            <a:ext cx="18288000" cy="5890932"/>
          </a:xfrm>
          <a:custGeom>
            <a:avLst/>
            <a:gdLst/>
            <a:ahLst/>
            <a:cxnLst/>
            <a:rect l="l" t="t" r="r" b="b"/>
            <a:pathLst>
              <a:path w="18288000" h="5890932">
                <a:moveTo>
                  <a:pt x="0" y="0"/>
                </a:moveTo>
                <a:lnTo>
                  <a:pt x="18288000" y="0"/>
                </a:lnTo>
                <a:lnTo>
                  <a:pt x="18288000" y="5890932"/>
                </a:lnTo>
                <a:lnTo>
                  <a:pt x="0" y="5890932"/>
                </a:lnTo>
                <a:lnTo>
                  <a:pt x="0" y="0"/>
                </a:lnTo>
                <a:close/>
              </a:path>
            </a:pathLst>
          </a:custGeom>
          <a:blipFill>
            <a:blip r:embed="rId3" cstate="screen">
              <a:extLst>
                <a:ext uri="{28A0092B-C50C-407E-A947-70E740481C1C}">
                  <a14:useLocalDpi xmlns:a14="http://schemas.microsoft.com/office/drawing/2010/main"/>
                </a:ext>
              </a:extLst>
            </a:blip>
            <a:stretch>
              <a:fillRect/>
            </a:stretch>
          </a:blipFill>
        </p:spPr>
      </p:sp>
      <p:sp>
        <p:nvSpPr>
          <p:cNvPr id="3" name="Freeform 3"/>
          <p:cNvSpPr/>
          <p:nvPr/>
        </p:nvSpPr>
        <p:spPr>
          <a:xfrm>
            <a:off x="0" y="-1625835"/>
            <a:ext cx="18288000" cy="6850018"/>
          </a:xfrm>
          <a:custGeom>
            <a:avLst/>
            <a:gdLst/>
            <a:ahLst/>
            <a:cxnLst/>
            <a:rect l="l" t="t" r="r" b="b"/>
            <a:pathLst>
              <a:path w="18588172" h="6850018">
                <a:moveTo>
                  <a:pt x="0" y="0"/>
                </a:moveTo>
                <a:lnTo>
                  <a:pt x="18588172" y="0"/>
                </a:lnTo>
                <a:lnTo>
                  <a:pt x="18588172" y="6850017"/>
                </a:lnTo>
                <a:lnTo>
                  <a:pt x="0" y="6850017"/>
                </a:lnTo>
                <a:lnTo>
                  <a:pt x="0" y="0"/>
                </a:lnTo>
                <a:close/>
              </a:path>
            </a:pathLst>
          </a:custGeom>
          <a:blipFill>
            <a:blip r:embed="rId4" cstate="screen">
              <a:extLst>
                <a:ext uri="{28A0092B-C50C-407E-A947-70E740481C1C}">
                  <a14:useLocalDpi xmlns:a14="http://schemas.microsoft.com/office/drawing/2010/main"/>
                </a:ext>
              </a:extLst>
            </a:blip>
            <a:stretch>
              <a:fillRect/>
            </a:stretch>
          </a:blipFill>
        </p:spPr>
      </p:sp>
      <p:grpSp>
        <p:nvGrpSpPr>
          <p:cNvPr id="4" name="Group 4"/>
          <p:cNvGrpSpPr/>
          <p:nvPr/>
        </p:nvGrpSpPr>
        <p:grpSpPr>
          <a:xfrm>
            <a:off x="-5785" y="-1625836"/>
            <a:ext cx="18288000" cy="6850018"/>
            <a:chOff x="0" y="0"/>
            <a:chExt cx="4853926" cy="1411932"/>
          </a:xfrm>
        </p:grpSpPr>
        <p:sp>
          <p:nvSpPr>
            <p:cNvPr id="5" name="Freeform 5"/>
            <p:cNvSpPr/>
            <p:nvPr/>
          </p:nvSpPr>
          <p:spPr>
            <a:xfrm>
              <a:off x="0" y="0"/>
              <a:ext cx="4853926" cy="1411932"/>
            </a:xfrm>
            <a:custGeom>
              <a:avLst/>
              <a:gdLst/>
              <a:ahLst/>
              <a:cxnLst/>
              <a:rect l="l" t="t" r="r" b="b"/>
              <a:pathLst>
                <a:path w="4853926" h="1411932">
                  <a:moveTo>
                    <a:pt x="0" y="0"/>
                  </a:moveTo>
                  <a:lnTo>
                    <a:pt x="4853926" y="0"/>
                  </a:lnTo>
                  <a:lnTo>
                    <a:pt x="4853926" y="1411932"/>
                  </a:lnTo>
                  <a:lnTo>
                    <a:pt x="0" y="1411932"/>
                  </a:lnTo>
                  <a:close/>
                </a:path>
              </a:pathLst>
            </a:custGeom>
            <a:solidFill>
              <a:srgbClr val="FFFFFF">
                <a:alpha val="47843"/>
              </a:srgbClr>
            </a:solidFill>
          </p:spPr>
        </p:sp>
        <p:sp>
          <p:nvSpPr>
            <p:cNvPr id="6" name="TextBox 6"/>
            <p:cNvSpPr txBox="1"/>
            <p:nvPr/>
          </p:nvSpPr>
          <p:spPr>
            <a:xfrm>
              <a:off x="0" y="-28575"/>
              <a:ext cx="812800" cy="841375"/>
            </a:xfrm>
            <a:prstGeom prst="rect">
              <a:avLst/>
            </a:prstGeom>
          </p:spPr>
          <p:txBody>
            <a:bodyPr lIns="50800" tIns="50800" rIns="50800" bIns="50800" rtlCol="0" anchor="ctr"/>
            <a:lstStyle/>
            <a:p>
              <a:pPr algn="ctr">
                <a:lnSpc>
                  <a:spcPts val="3380"/>
                </a:lnSpc>
              </a:pPr>
              <a:endParaRPr/>
            </a:p>
          </p:txBody>
        </p:sp>
      </p:grpSp>
      <p:grpSp>
        <p:nvGrpSpPr>
          <p:cNvPr id="7" name="Group 7"/>
          <p:cNvGrpSpPr/>
          <p:nvPr/>
        </p:nvGrpSpPr>
        <p:grpSpPr>
          <a:xfrm>
            <a:off x="2469829" y="3844600"/>
            <a:ext cx="2759164" cy="2759164"/>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9" name="Group 9"/>
          <p:cNvGrpSpPr/>
          <p:nvPr/>
        </p:nvGrpSpPr>
        <p:grpSpPr>
          <a:xfrm>
            <a:off x="7764418" y="3844600"/>
            <a:ext cx="2759164" cy="2759164"/>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11" name="Group 11"/>
          <p:cNvGrpSpPr/>
          <p:nvPr/>
        </p:nvGrpSpPr>
        <p:grpSpPr>
          <a:xfrm>
            <a:off x="13463221" y="3844600"/>
            <a:ext cx="2759164" cy="2759164"/>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13" name="Freeform 13"/>
          <p:cNvSpPr/>
          <p:nvPr/>
        </p:nvSpPr>
        <p:spPr>
          <a:xfrm>
            <a:off x="8166665" y="4268837"/>
            <a:ext cx="1954671" cy="1910691"/>
          </a:xfrm>
          <a:custGeom>
            <a:avLst/>
            <a:gdLst/>
            <a:ahLst/>
            <a:cxnLst/>
            <a:rect l="l" t="t" r="r" b="b"/>
            <a:pathLst>
              <a:path w="1954671" h="1910691">
                <a:moveTo>
                  <a:pt x="0" y="0"/>
                </a:moveTo>
                <a:lnTo>
                  <a:pt x="1954670" y="0"/>
                </a:lnTo>
                <a:lnTo>
                  <a:pt x="1954670" y="1910691"/>
                </a:lnTo>
                <a:lnTo>
                  <a:pt x="0" y="19106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a:off x="14076407" y="4365371"/>
            <a:ext cx="1556259" cy="1556259"/>
          </a:xfrm>
          <a:custGeom>
            <a:avLst/>
            <a:gdLst/>
            <a:ahLst/>
            <a:cxnLst/>
            <a:rect l="l" t="t" r="r" b="b"/>
            <a:pathLst>
              <a:path w="1556259" h="1556259">
                <a:moveTo>
                  <a:pt x="0" y="0"/>
                </a:moveTo>
                <a:lnTo>
                  <a:pt x="1556259" y="0"/>
                </a:lnTo>
                <a:lnTo>
                  <a:pt x="1556259" y="1556258"/>
                </a:lnTo>
                <a:lnTo>
                  <a:pt x="0" y="1556258"/>
                </a:lnTo>
                <a:lnTo>
                  <a:pt x="0" y="0"/>
                </a:lnTo>
                <a:close/>
              </a:path>
            </a:pathLst>
          </a:custGeom>
          <a: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p:spPr>
      </p:sp>
      <p:sp>
        <p:nvSpPr>
          <p:cNvPr id="15" name="Freeform 15"/>
          <p:cNvSpPr/>
          <p:nvPr/>
        </p:nvSpPr>
        <p:spPr>
          <a:xfrm>
            <a:off x="2934732" y="4509589"/>
            <a:ext cx="1829359" cy="1429187"/>
          </a:xfrm>
          <a:custGeom>
            <a:avLst/>
            <a:gdLst/>
            <a:ahLst/>
            <a:cxnLst/>
            <a:rect l="l" t="t" r="r" b="b"/>
            <a:pathLst>
              <a:path w="1829359" h="1429187">
                <a:moveTo>
                  <a:pt x="0" y="0"/>
                </a:moveTo>
                <a:lnTo>
                  <a:pt x="1829359" y="0"/>
                </a:lnTo>
                <a:lnTo>
                  <a:pt x="1829359" y="1429187"/>
                </a:lnTo>
                <a:lnTo>
                  <a:pt x="0" y="1429187"/>
                </a:lnTo>
                <a:lnTo>
                  <a:pt x="0" y="0"/>
                </a:lnTo>
                <a:close/>
              </a:path>
            </a:pathLst>
          </a:custGeom>
          <a: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p:spPr>
      </p:sp>
      <p:sp>
        <p:nvSpPr>
          <p:cNvPr id="16" name="TextBox 16"/>
          <p:cNvSpPr txBox="1"/>
          <p:nvPr/>
        </p:nvSpPr>
        <p:spPr>
          <a:xfrm>
            <a:off x="2744946" y="7143220"/>
            <a:ext cx="2599038" cy="1148199"/>
          </a:xfrm>
          <a:prstGeom prst="rect">
            <a:avLst/>
          </a:prstGeom>
        </p:spPr>
        <p:txBody>
          <a:bodyPr lIns="0" tIns="0" rIns="0" bIns="0" rtlCol="0" anchor="t">
            <a:spAutoFit/>
          </a:bodyPr>
          <a:lstStyle/>
          <a:p>
            <a:pPr algn="ctr">
              <a:lnSpc>
                <a:spcPts val="4550"/>
              </a:lnSpc>
            </a:pPr>
            <a:r>
              <a:rPr lang="en-US" sz="3500" b="1" spc="-35" dirty="0">
                <a:solidFill>
                  <a:srgbClr val="FFFFFF"/>
                </a:solidFill>
                <a:latin typeface="BC Sans" pitchFamily="2" charset="0"/>
                <a:ea typeface="BC Sans" pitchFamily="2" charset="0"/>
              </a:rPr>
              <a:t>Critical Raw Materials</a:t>
            </a:r>
          </a:p>
        </p:txBody>
      </p:sp>
      <p:sp>
        <p:nvSpPr>
          <p:cNvPr id="17" name="TextBox 17"/>
          <p:cNvSpPr txBox="1"/>
          <p:nvPr/>
        </p:nvSpPr>
        <p:spPr>
          <a:xfrm>
            <a:off x="7525223" y="6888585"/>
            <a:ext cx="3237553" cy="1738105"/>
          </a:xfrm>
          <a:prstGeom prst="rect">
            <a:avLst/>
          </a:prstGeom>
        </p:spPr>
        <p:txBody>
          <a:bodyPr lIns="0" tIns="0" rIns="0" bIns="0" rtlCol="0" anchor="t">
            <a:spAutoFit/>
          </a:bodyPr>
          <a:lstStyle/>
          <a:p>
            <a:pPr algn="ctr">
              <a:lnSpc>
                <a:spcPts val="4550"/>
              </a:lnSpc>
            </a:pPr>
            <a:r>
              <a:rPr lang="en-US" sz="3500" b="1" spc="-35">
                <a:solidFill>
                  <a:srgbClr val="FFFFFF"/>
                </a:solidFill>
                <a:latin typeface="BC Sans" pitchFamily="2" charset="0"/>
                <a:ea typeface="BC Sans" pitchFamily="2" charset="0"/>
              </a:rPr>
              <a:t>Resilient &amp; Sustainable Supply Chains</a:t>
            </a:r>
          </a:p>
        </p:txBody>
      </p:sp>
      <p:sp>
        <p:nvSpPr>
          <p:cNvPr id="18" name="TextBox 18"/>
          <p:cNvSpPr txBox="1"/>
          <p:nvPr/>
        </p:nvSpPr>
        <p:spPr>
          <a:xfrm>
            <a:off x="13300688" y="6888585"/>
            <a:ext cx="3084232" cy="1738105"/>
          </a:xfrm>
          <a:prstGeom prst="rect">
            <a:avLst/>
          </a:prstGeom>
        </p:spPr>
        <p:txBody>
          <a:bodyPr lIns="0" tIns="0" rIns="0" bIns="0" rtlCol="0" anchor="t">
            <a:spAutoFit/>
          </a:bodyPr>
          <a:lstStyle/>
          <a:p>
            <a:pPr algn="ctr">
              <a:lnSpc>
                <a:spcPts val="4550"/>
              </a:lnSpc>
            </a:pPr>
            <a:r>
              <a:rPr lang="en-US" sz="3500" b="1" spc="-35">
                <a:solidFill>
                  <a:srgbClr val="FFFFFF"/>
                </a:solidFill>
                <a:latin typeface="BC Sans" pitchFamily="2" charset="0"/>
                <a:ea typeface="BC Sans" pitchFamily="2" charset="0"/>
              </a:rPr>
              <a:t>Traceability &amp; Transparency Tools </a:t>
            </a:r>
          </a:p>
        </p:txBody>
      </p:sp>
      <p:sp>
        <p:nvSpPr>
          <p:cNvPr id="19" name="Freeform 19"/>
          <p:cNvSpPr/>
          <p:nvPr/>
        </p:nvSpPr>
        <p:spPr>
          <a:xfrm>
            <a:off x="14841358" y="9112214"/>
            <a:ext cx="2869318" cy="865063"/>
          </a:xfrm>
          <a:custGeom>
            <a:avLst/>
            <a:gdLst/>
            <a:ahLst/>
            <a:cxnLst/>
            <a:rect l="l" t="t" r="r" b="b"/>
            <a:pathLst>
              <a:path w="2869318" h="865063">
                <a:moveTo>
                  <a:pt x="0" y="0"/>
                </a:moveTo>
                <a:lnTo>
                  <a:pt x="2869318" y="0"/>
                </a:lnTo>
                <a:lnTo>
                  <a:pt x="2869318" y="865063"/>
                </a:lnTo>
                <a:lnTo>
                  <a:pt x="0" y="865063"/>
                </a:lnTo>
                <a:lnTo>
                  <a:pt x="0" y="0"/>
                </a:lnTo>
                <a:close/>
              </a:path>
            </a:pathLst>
          </a:custGeom>
          <a:blipFill>
            <a:blip r:embed="rId11" cstate="screen">
              <a:extLst>
                <a:ext uri="{28A0092B-C50C-407E-A947-70E740481C1C}">
                  <a14:useLocalDpi xmlns:a14="http://schemas.microsoft.com/office/drawing/2010/main"/>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1668</TotalTime>
  <Words>3412</Words>
  <Application>Microsoft Macintosh PowerPoint</Application>
  <PresentationFormat>Custom</PresentationFormat>
  <Paragraphs>397</Paragraphs>
  <Slides>34</Slides>
  <Notes>26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BC Sans 1</vt:lpstr>
      <vt:lpstr>BC Sans</vt:lpstr>
      <vt:lpstr>Open Sans</vt:lpstr>
      <vt:lpstr>Poppins Light Italics</vt:lpstr>
      <vt:lpstr>BC Sans 1 Bold</vt:lpstr>
      <vt:lpstr>Calibri</vt:lpstr>
      <vt:lpstr>Poppins Bold Bold</vt:lpstr>
      <vt:lpstr>BC Sans 2</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UN/CEFACT Project Information Session</dc:title>
  <cp:lastModifiedBy>Steve Capell</cp:lastModifiedBy>
  <cp:revision>8</cp:revision>
  <dcterms:created xsi:type="dcterms:W3CDTF">2006-08-16T00:00:00Z</dcterms:created>
  <dcterms:modified xsi:type="dcterms:W3CDTF">2023-07-06T09:20:30Z</dcterms:modified>
  <dc:identifier>DAFlorTrqVo</dc:identifier>
</cp:coreProperties>
</file>